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1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2" r:id="rId14"/>
    <p:sldId id="269" r:id="rId15"/>
    <p:sldId id="270" r:id="rId16"/>
    <p:sldId id="271" r:id="rId17"/>
    <p:sldId id="273" r:id="rId18"/>
  </p:sldIdLst>
  <p:sldSz cx="12190413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0" autoAdjust="0"/>
    <p:restoredTop sz="94602" autoAdjust="0"/>
  </p:normalViewPr>
  <p:slideViewPr>
    <p:cSldViewPr>
      <p:cViewPr varScale="1">
        <p:scale>
          <a:sx n="65" d="100"/>
          <a:sy n="65" d="100"/>
        </p:scale>
        <p:origin x="-672" y="-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25D06-62E4-40C5-8B6D-5A627E6B61AD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AF851-01F9-4A33-A8E2-BFBA88FCC6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871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25D06-62E4-40C5-8B6D-5A627E6B61AD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AF851-01F9-4A33-A8E2-BFBA88FCC6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770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8049" y="274639"/>
            <a:ext cx="2742843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21" y="274639"/>
            <a:ext cx="8025355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25D06-62E4-40C5-8B6D-5A627E6B61AD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AF851-01F9-4A33-A8E2-BFBA88FCC6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1309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25D06-62E4-40C5-8B6D-5A627E6B61AD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AF851-01F9-4A33-A8E2-BFBA88FCC6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359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25D06-62E4-40C5-8B6D-5A627E6B61AD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AF851-01F9-4A33-A8E2-BFBA88FCC6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213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21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793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25D06-62E4-40C5-8B6D-5A627E6B61AD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AF851-01F9-4A33-A8E2-BFBA88FCC6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4797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25D06-62E4-40C5-8B6D-5A627E6B61AD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AF851-01F9-4A33-A8E2-BFBA88FCC6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054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25D06-62E4-40C5-8B6D-5A627E6B61AD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AF851-01F9-4A33-A8E2-BFBA88FCC6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6770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25D06-62E4-40C5-8B6D-5A627E6B61AD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AF851-01F9-4A33-A8E2-BFBA88FCC6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4091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25D06-62E4-40C5-8B6D-5A627E6B61AD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AF851-01F9-4A33-A8E2-BFBA88FCC6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5829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25D06-62E4-40C5-8B6D-5A627E6B61AD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AF851-01F9-4A33-A8E2-BFBA88FCC6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8381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25D06-62E4-40C5-8B6D-5A627E6B61AD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AF851-01F9-4A33-A8E2-BFBA88FCC6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927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object 2"/>
          <p:cNvGrpSpPr/>
          <p:nvPr/>
        </p:nvGrpSpPr>
        <p:grpSpPr>
          <a:xfrm>
            <a:off x="0" y="0"/>
            <a:ext cx="12191999" cy="6857996"/>
            <a:chOff x="0" y="0"/>
            <a:chExt cx="12191999" cy="6857996"/>
          </a:xfrm>
        </p:grpSpPr>
        <p:sp>
          <p:nvSpPr>
            <p:cNvPr id="7" name="object 3"/>
            <p:cNvSpPr/>
            <p:nvPr/>
          </p:nvSpPr>
          <p:spPr>
            <a:xfrm>
              <a:off x="3127248" y="1976627"/>
              <a:ext cx="6929755" cy="4878705"/>
            </a:xfrm>
            <a:custGeom>
              <a:avLst/>
              <a:gdLst/>
              <a:ahLst/>
              <a:cxnLst/>
              <a:rect l="l" t="t" r="r" b="b"/>
              <a:pathLst>
                <a:path w="6929755" h="4878705">
                  <a:moveTo>
                    <a:pt x="3464813" y="0"/>
                  </a:moveTo>
                  <a:lnTo>
                    <a:pt x="3416651" y="327"/>
                  </a:lnTo>
                  <a:lnTo>
                    <a:pt x="3368647" y="1309"/>
                  </a:lnTo>
                  <a:lnTo>
                    <a:pt x="3320804" y="2938"/>
                  </a:lnTo>
                  <a:lnTo>
                    <a:pt x="3273127" y="5213"/>
                  </a:lnTo>
                  <a:lnTo>
                    <a:pt x="3225621" y="8128"/>
                  </a:lnTo>
                  <a:lnTo>
                    <a:pt x="3178290" y="11679"/>
                  </a:lnTo>
                  <a:lnTo>
                    <a:pt x="3131137" y="15862"/>
                  </a:lnTo>
                  <a:lnTo>
                    <a:pt x="3084168" y="20673"/>
                  </a:lnTo>
                  <a:lnTo>
                    <a:pt x="3037386" y="26107"/>
                  </a:lnTo>
                  <a:lnTo>
                    <a:pt x="2990795" y="32161"/>
                  </a:lnTo>
                  <a:lnTo>
                    <a:pt x="2944400" y="38829"/>
                  </a:lnTo>
                  <a:lnTo>
                    <a:pt x="2898206" y="46109"/>
                  </a:lnTo>
                  <a:lnTo>
                    <a:pt x="2852215" y="53994"/>
                  </a:lnTo>
                  <a:lnTo>
                    <a:pt x="2806433" y="62483"/>
                  </a:lnTo>
                  <a:lnTo>
                    <a:pt x="2760864" y="71569"/>
                  </a:lnTo>
                  <a:lnTo>
                    <a:pt x="2715512" y="81249"/>
                  </a:lnTo>
                  <a:lnTo>
                    <a:pt x="2670381" y="91518"/>
                  </a:lnTo>
                  <a:lnTo>
                    <a:pt x="2625475" y="102373"/>
                  </a:lnTo>
                  <a:lnTo>
                    <a:pt x="2580799" y="113809"/>
                  </a:lnTo>
                  <a:lnTo>
                    <a:pt x="2536357" y="125822"/>
                  </a:lnTo>
                  <a:lnTo>
                    <a:pt x="2492153" y="138408"/>
                  </a:lnTo>
                  <a:lnTo>
                    <a:pt x="2448192" y="151562"/>
                  </a:lnTo>
                  <a:lnTo>
                    <a:pt x="2404477" y="165281"/>
                  </a:lnTo>
                  <a:lnTo>
                    <a:pt x="2361013" y="179559"/>
                  </a:lnTo>
                  <a:lnTo>
                    <a:pt x="2317804" y="194393"/>
                  </a:lnTo>
                  <a:lnTo>
                    <a:pt x="2274854" y="209778"/>
                  </a:lnTo>
                  <a:lnTo>
                    <a:pt x="2232168" y="225711"/>
                  </a:lnTo>
                  <a:lnTo>
                    <a:pt x="2189750" y="242187"/>
                  </a:lnTo>
                  <a:lnTo>
                    <a:pt x="2147603" y="259201"/>
                  </a:lnTo>
                  <a:lnTo>
                    <a:pt x="2105733" y="276750"/>
                  </a:lnTo>
                  <a:lnTo>
                    <a:pt x="2064144" y="294830"/>
                  </a:lnTo>
                  <a:lnTo>
                    <a:pt x="2022839" y="313435"/>
                  </a:lnTo>
                  <a:lnTo>
                    <a:pt x="1981823" y="332563"/>
                  </a:lnTo>
                  <a:lnTo>
                    <a:pt x="1941100" y="352208"/>
                  </a:lnTo>
                  <a:lnTo>
                    <a:pt x="1900675" y="372366"/>
                  </a:lnTo>
                  <a:lnTo>
                    <a:pt x="1860551" y="393034"/>
                  </a:lnTo>
                  <a:lnTo>
                    <a:pt x="1820733" y="414206"/>
                  </a:lnTo>
                  <a:lnTo>
                    <a:pt x="1781225" y="435880"/>
                  </a:lnTo>
                  <a:lnTo>
                    <a:pt x="1742032" y="458049"/>
                  </a:lnTo>
                  <a:lnTo>
                    <a:pt x="1703157" y="480711"/>
                  </a:lnTo>
                  <a:lnTo>
                    <a:pt x="1664605" y="503861"/>
                  </a:lnTo>
                  <a:lnTo>
                    <a:pt x="1626380" y="527495"/>
                  </a:lnTo>
                  <a:lnTo>
                    <a:pt x="1588487" y="551608"/>
                  </a:lnTo>
                  <a:lnTo>
                    <a:pt x="1550929" y="576196"/>
                  </a:lnTo>
                  <a:lnTo>
                    <a:pt x="1513710" y="601256"/>
                  </a:lnTo>
                  <a:lnTo>
                    <a:pt x="1476836" y="626782"/>
                  </a:lnTo>
                  <a:lnTo>
                    <a:pt x="1440310" y="652771"/>
                  </a:lnTo>
                  <a:lnTo>
                    <a:pt x="1404136" y="679218"/>
                  </a:lnTo>
                  <a:lnTo>
                    <a:pt x="1368319" y="706119"/>
                  </a:lnTo>
                  <a:lnTo>
                    <a:pt x="1332863" y="733471"/>
                  </a:lnTo>
                  <a:lnTo>
                    <a:pt x="1297772" y="761267"/>
                  </a:lnTo>
                  <a:lnTo>
                    <a:pt x="1263051" y="789506"/>
                  </a:lnTo>
                  <a:lnTo>
                    <a:pt x="1228703" y="818181"/>
                  </a:lnTo>
                  <a:lnTo>
                    <a:pt x="1194733" y="847290"/>
                  </a:lnTo>
                  <a:lnTo>
                    <a:pt x="1161145" y="876827"/>
                  </a:lnTo>
                  <a:lnTo>
                    <a:pt x="1127943" y="906788"/>
                  </a:lnTo>
                  <a:lnTo>
                    <a:pt x="1095132" y="937170"/>
                  </a:lnTo>
                  <a:lnTo>
                    <a:pt x="1062716" y="967968"/>
                  </a:lnTo>
                  <a:lnTo>
                    <a:pt x="1030698" y="999178"/>
                  </a:lnTo>
                  <a:lnTo>
                    <a:pt x="999084" y="1030795"/>
                  </a:lnTo>
                  <a:lnTo>
                    <a:pt x="967878" y="1062816"/>
                  </a:lnTo>
                  <a:lnTo>
                    <a:pt x="937083" y="1095235"/>
                  </a:lnTo>
                  <a:lnTo>
                    <a:pt x="906704" y="1128050"/>
                  </a:lnTo>
                  <a:lnTo>
                    <a:pt x="876745" y="1161255"/>
                  </a:lnTo>
                  <a:lnTo>
                    <a:pt x="847211" y="1194846"/>
                  </a:lnTo>
                  <a:lnTo>
                    <a:pt x="818106" y="1228820"/>
                  </a:lnTo>
                  <a:lnTo>
                    <a:pt x="789433" y="1263171"/>
                  </a:lnTo>
                  <a:lnTo>
                    <a:pt x="761198" y="1297897"/>
                  </a:lnTo>
                  <a:lnTo>
                    <a:pt x="733403" y="1332991"/>
                  </a:lnTo>
                  <a:lnTo>
                    <a:pt x="706055" y="1368451"/>
                  </a:lnTo>
                  <a:lnTo>
                    <a:pt x="679156" y="1404272"/>
                  </a:lnTo>
                  <a:lnTo>
                    <a:pt x="652711" y="1440449"/>
                  </a:lnTo>
                  <a:lnTo>
                    <a:pt x="626725" y="1476979"/>
                  </a:lnTo>
                  <a:lnTo>
                    <a:pt x="601201" y="1513858"/>
                  </a:lnTo>
                  <a:lnTo>
                    <a:pt x="576144" y="1551080"/>
                  </a:lnTo>
                  <a:lnTo>
                    <a:pt x="551558" y="1588642"/>
                  </a:lnTo>
                  <a:lnTo>
                    <a:pt x="527447" y="1626540"/>
                  </a:lnTo>
                  <a:lnTo>
                    <a:pt x="503816" y="1664769"/>
                  </a:lnTo>
                  <a:lnTo>
                    <a:pt x="480668" y="1703325"/>
                  </a:lnTo>
                  <a:lnTo>
                    <a:pt x="458008" y="1742204"/>
                  </a:lnTo>
                  <a:lnTo>
                    <a:pt x="435841" y="1781402"/>
                  </a:lnTo>
                  <a:lnTo>
                    <a:pt x="414170" y="1820914"/>
                  </a:lnTo>
                  <a:lnTo>
                    <a:pt x="392999" y="1860736"/>
                  </a:lnTo>
                  <a:lnTo>
                    <a:pt x="372333" y="1900865"/>
                  </a:lnTo>
                  <a:lnTo>
                    <a:pt x="352177" y="1941294"/>
                  </a:lnTo>
                  <a:lnTo>
                    <a:pt x="332534" y="1982022"/>
                  </a:lnTo>
                  <a:lnTo>
                    <a:pt x="313408" y="2023042"/>
                  </a:lnTo>
                  <a:lnTo>
                    <a:pt x="294804" y="2064352"/>
                  </a:lnTo>
                  <a:lnTo>
                    <a:pt x="276726" y="2105946"/>
                  </a:lnTo>
                  <a:lnTo>
                    <a:pt x="259179" y="2147821"/>
                  </a:lnTo>
                  <a:lnTo>
                    <a:pt x="242166" y="2189973"/>
                  </a:lnTo>
                  <a:lnTo>
                    <a:pt x="225691" y="2232396"/>
                  </a:lnTo>
                  <a:lnTo>
                    <a:pt x="209760" y="2275087"/>
                  </a:lnTo>
                  <a:lnTo>
                    <a:pt x="194376" y="2318042"/>
                  </a:lnTo>
                  <a:lnTo>
                    <a:pt x="179543" y="2361256"/>
                  </a:lnTo>
                  <a:lnTo>
                    <a:pt x="165266" y="2404725"/>
                  </a:lnTo>
                  <a:lnTo>
                    <a:pt x="151549" y="2448445"/>
                  </a:lnTo>
                  <a:lnTo>
                    <a:pt x="138396" y="2492412"/>
                  </a:lnTo>
                  <a:lnTo>
                    <a:pt x="125812" y="2536621"/>
                  </a:lnTo>
                  <a:lnTo>
                    <a:pt x="113800" y="2581068"/>
                  </a:lnTo>
                  <a:lnTo>
                    <a:pt x="102365" y="2625750"/>
                  </a:lnTo>
                  <a:lnTo>
                    <a:pt x="91511" y="2670661"/>
                  </a:lnTo>
                  <a:lnTo>
                    <a:pt x="81242" y="2715797"/>
                  </a:lnTo>
                  <a:lnTo>
                    <a:pt x="71563" y="2761155"/>
                  </a:lnTo>
                  <a:lnTo>
                    <a:pt x="62477" y="2806730"/>
                  </a:lnTo>
                  <a:lnTo>
                    <a:pt x="53990" y="2852518"/>
                  </a:lnTo>
                  <a:lnTo>
                    <a:pt x="46105" y="2898514"/>
                  </a:lnTo>
                  <a:lnTo>
                    <a:pt x="38826" y="2944714"/>
                  </a:lnTo>
                  <a:lnTo>
                    <a:pt x="32158" y="2991115"/>
                  </a:lnTo>
                  <a:lnTo>
                    <a:pt x="26105" y="3037711"/>
                  </a:lnTo>
                  <a:lnTo>
                    <a:pt x="20671" y="3084499"/>
                  </a:lnTo>
                  <a:lnTo>
                    <a:pt x="15861" y="3131475"/>
                  </a:lnTo>
                  <a:lnTo>
                    <a:pt x="11678" y="3178634"/>
                  </a:lnTo>
                  <a:lnTo>
                    <a:pt x="8127" y="3225971"/>
                  </a:lnTo>
                  <a:lnTo>
                    <a:pt x="5213" y="3273483"/>
                  </a:lnTo>
                  <a:lnTo>
                    <a:pt x="2938" y="3321166"/>
                  </a:lnTo>
                  <a:lnTo>
                    <a:pt x="1308" y="3369015"/>
                  </a:lnTo>
                  <a:lnTo>
                    <a:pt x="327" y="3417026"/>
                  </a:lnTo>
                  <a:lnTo>
                    <a:pt x="0" y="3465195"/>
                  </a:lnTo>
                  <a:lnTo>
                    <a:pt x="397" y="3518254"/>
                  </a:lnTo>
                  <a:lnTo>
                    <a:pt x="1587" y="3571122"/>
                  </a:lnTo>
                  <a:lnTo>
                    <a:pt x="3563" y="3623793"/>
                  </a:lnTo>
                  <a:lnTo>
                    <a:pt x="6320" y="3676260"/>
                  </a:lnTo>
                  <a:lnTo>
                    <a:pt x="9852" y="3728519"/>
                  </a:lnTo>
                  <a:lnTo>
                    <a:pt x="14153" y="3780564"/>
                  </a:lnTo>
                  <a:lnTo>
                    <a:pt x="19218" y="3832388"/>
                  </a:lnTo>
                  <a:lnTo>
                    <a:pt x="25042" y="3883987"/>
                  </a:lnTo>
                  <a:lnTo>
                    <a:pt x="31618" y="3935354"/>
                  </a:lnTo>
                  <a:lnTo>
                    <a:pt x="38941" y="3986484"/>
                  </a:lnTo>
                  <a:lnTo>
                    <a:pt x="47005" y="4037371"/>
                  </a:lnTo>
                  <a:lnTo>
                    <a:pt x="55806" y="4088010"/>
                  </a:lnTo>
                  <a:lnTo>
                    <a:pt x="65336" y="4138395"/>
                  </a:lnTo>
                  <a:lnTo>
                    <a:pt x="75591" y="4188520"/>
                  </a:lnTo>
                  <a:lnTo>
                    <a:pt x="86565" y="4238379"/>
                  </a:lnTo>
                  <a:lnTo>
                    <a:pt x="98252" y="4287968"/>
                  </a:lnTo>
                  <a:lnTo>
                    <a:pt x="110647" y="4337280"/>
                  </a:lnTo>
                  <a:lnTo>
                    <a:pt x="123745" y="4386309"/>
                  </a:lnTo>
                  <a:lnTo>
                    <a:pt x="137538" y="4435050"/>
                  </a:lnTo>
                  <a:lnTo>
                    <a:pt x="152023" y="4483497"/>
                  </a:lnTo>
                  <a:lnTo>
                    <a:pt x="167192" y="4531645"/>
                  </a:lnTo>
                  <a:lnTo>
                    <a:pt x="183042" y="4579488"/>
                  </a:lnTo>
                  <a:lnTo>
                    <a:pt x="199565" y="4627020"/>
                  </a:lnTo>
                  <a:lnTo>
                    <a:pt x="216757" y="4674235"/>
                  </a:lnTo>
                  <a:lnTo>
                    <a:pt x="234612" y="4721128"/>
                  </a:lnTo>
                  <a:lnTo>
                    <a:pt x="253124" y="4767694"/>
                  </a:lnTo>
                  <a:lnTo>
                    <a:pt x="272288" y="4813926"/>
                  </a:lnTo>
                  <a:lnTo>
                    <a:pt x="303275" y="4878323"/>
                  </a:lnTo>
                  <a:lnTo>
                    <a:pt x="6626352" y="4878323"/>
                  </a:lnTo>
                  <a:lnTo>
                    <a:pt x="6657340" y="4813926"/>
                  </a:lnTo>
                  <a:lnTo>
                    <a:pt x="6676503" y="4767694"/>
                  </a:lnTo>
                  <a:lnTo>
                    <a:pt x="6695015" y="4721128"/>
                  </a:lnTo>
                  <a:lnTo>
                    <a:pt x="6712870" y="4674235"/>
                  </a:lnTo>
                  <a:lnTo>
                    <a:pt x="6730062" y="4627020"/>
                  </a:lnTo>
                  <a:lnTo>
                    <a:pt x="6746585" y="4579488"/>
                  </a:lnTo>
                  <a:lnTo>
                    <a:pt x="6762435" y="4531645"/>
                  </a:lnTo>
                  <a:lnTo>
                    <a:pt x="6777604" y="4483497"/>
                  </a:lnTo>
                  <a:lnTo>
                    <a:pt x="6792089" y="4435050"/>
                  </a:lnTo>
                  <a:lnTo>
                    <a:pt x="6805882" y="4386309"/>
                  </a:lnTo>
                  <a:lnTo>
                    <a:pt x="6818980" y="4337280"/>
                  </a:lnTo>
                  <a:lnTo>
                    <a:pt x="6831375" y="4287968"/>
                  </a:lnTo>
                  <a:lnTo>
                    <a:pt x="6843062" y="4238379"/>
                  </a:lnTo>
                  <a:lnTo>
                    <a:pt x="6854036" y="4188520"/>
                  </a:lnTo>
                  <a:lnTo>
                    <a:pt x="6864291" y="4138395"/>
                  </a:lnTo>
                  <a:lnTo>
                    <a:pt x="6873821" y="4088010"/>
                  </a:lnTo>
                  <a:lnTo>
                    <a:pt x="6882622" y="4037371"/>
                  </a:lnTo>
                  <a:lnTo>
                    <a:pt x="6890686" y="3986484"/>
                  </a:lnTo>
                  <a:lnTo>
                    <a:pt x="6898009" y="3935354"/>
                  </a:lnTo>
                  <a:lnTo>
                    <a:pt x="6904585" y="3883987"/>
                  </a:lnTo>
                  <a:lnTo>
                    <a:pt x="6910409" y="3832388"/>
                  </a:lnTo>
                  <a:lnTo>
                    <a:pt x="6915474" y="3780564"/>
                  </a:lnTo>
                  <a:lnTo>
                    <a:pt x="6919775" y="3728519"/>
                  </a:lnTo>
                  <a:lnTo>
                    <a:pt x="6923307" y="3676260"/>
                  </a:lnTo>
                  <a:lnTo>
                    <a:pt x="6926064" y="3623793"/>
                  </a:lnTo>
                  <a:lnTo>
                    <a:pt x="6928040" y="3571122"/>
                  </a:lnTo>
                  <a:lnTo>
                    <a:pt x="6929230" y="3518254"/>
                  </a:lnTo>
                  <a:lnTo>
                    <a:pt x="6929628" y="3465195"/>
                  </a:lnTo>
                  <a:lnTo>
                    <a:pt x="6929300" y="3417026"/>
                  </a:lnTo>
                  <a:lnTo>
                    <a:pt x="6928319" y="3369015"/>
                  </a:lnTo>
                  <a:lnTo>
                    <a:pt x="6926689" y="3321166"/>
                  </a:lnTo>
                  <a:lnTo>
                    <a:pt x="6924414" y="3273483"/>
                  </a:lnTo>
                  <a:lnTo>
                    <a:pt x="6921500" y="3225971"/>
                  </a:lnTo>
                  <a:lnTo>
                    <a:pt x="6917949" y="3178634"/>
                  </a:lnTo>
                  <a:lnTo>
                    <a:pt x="6913766" y="3131475"/>
                  </a:lnTo>
                  <a:lnTo>
                    <a:pt x="6908956" y="3084499"/>
                  </a:lnTo>
                  <a:lnTo>
                    <a:pt x="6903522" y="3037711"/>
                  </a:lnTo>
                  <a:lnTo>
                    <a:pt x="6897469" y="2991115"/>
                  </a:lnTo>
                  <a:lnTo>
                    <a:pt x="6890801" y="2944714"/>
                  </a:lnTo>
                  <a:lnTo>
                    <a:pt x="6883522" y="2898514"/>
                  </a:lnTo>
                  <a:lnTo>
                    <a:pt x="6875637" y="2852518"/>
                  </a:lnTo>
                  <a:lnTo>
                    <a:pt x="6867150" y="2806730"/>
                  </a:lnTo>
                  <a:lnTo>
                    <a:pt x="6858064" y="2761155"/>
                  </a:lnTo>
                  <a:lnTo>
                    <a:pt x="6848385" y="2715797"/>
                  </a:lnTo>
                  <a:lnTo>
                    <a:pt x="6838116" y="2670661"/>
                  </a:lnTo>
                  <a:lnTo>
                    <a:pt x="6827262" y="2625750"/>
                  </a:lnTo>
                  <a:lnTo>
                    <a:pt x="6815827" y="2581068"/>
                  </a:lnTo>
                  <a:lnTo>
                    <a:pt x="6803815" y="2536621"/>
                  </a:lnTo>
                  <a:lnTo>
                    <a:pt x="6791231" y="2492412"/>
                  </a:lnTo>
                  <a:lnTo>
                    <a:pt x="6778078" y="2448445"/>
                  </a:lnTo>
                  <a:lnTo>
                    <a:pt x="6764361" y="2404725"/>
                  </a:lnTo>
                  <a:lnTo>
                    <a:pt x="6750084" y="2361256"/>
                  </a:lnTo>
                  <a:lnTo>
                    <a:pt x="6735251" y="2318042"/>
                  </a:lnTo>
                  <a:lnTo>
                    <a:pt x="6719867" y="2275087"/>
                  </a:lnTo>
                  <a:lnTo>
                    <a:pt x="6703936" y="2232396"/>
                  </a:lnTo>
                  <a:lnTo>
                    <a:pt x="6687461" y="2189973"/>
                  </a:lnTo>
                  <a:lnTo>
                    <a:pt x="6670448" y="2147821"/>
                  </a:lnTo>
                  <a:lnTo>
                    <a:pt x="6652901" y="2105946"/>
                  </a:lnTo>
                  <a:lnTo>
                    <a:pt x="6634823" y="2064352"/>
                  </a:lnTo>
                  <a:lnTo>
                    <a:pt x="6616219" y="2023042"/>
                  </a:lnTo>
                  <a:lnTo>
                    <a:pt x="6597093" y="1982022"/>
                  </a:lnTo>
                  <a:lnTo>
                    <a:pt x="6577450" y="1941294"/>
                  </a:lnTo>
                  <a:lnTo>
                    <a:pt x="6557294" y="1900865"/>
                  </a:lnTo>
                  <a:lnTo>
                    <a:pt x="6536628" y="1860736"/>
                  </a:lnTo>
                  <a:lnTo>
                    <a:pt x="6515457" y="1820914"/>
                  </a:lnTo>
                  <a:lnTo>
                    <a:pt x="6493786" y="1781402"/>
                  </a:lnTo>
                  <a:lnTo>
                    <a:pt x="6471619" y="1742204"/>
                  </a:lnTo>
                  <a:lnTo>
                    <a:pt x="6448959" y="1703325"/>
                  </a:lnTo>
                  <a:lnTo>
                    <a:pt x="6425811" y="1664769"/>
                  </a:lnTo>
                  <a:lnTo>
                    <a:pt x="6402180" y="1626540"/>
                  </a:lnTo>
                  <a:lnTo>
                    <a:pt x="6378069" y="1588642"/>
                  </a:lnTo>
                  <a:lnTo>
                    <a:pt x="6353483" y="1551080"/>
                  </a:lnTo>
                  <a:lnTo>
                    <a:pt x="6328426" y="1513858"/>
                  </a:lnTo>
                  <a:lnTo>
                    <a:pt x="6302902" y="1476979"/>
                  </a:lnTo>
                  <a:lnTo>
                    <a:pt x="6276916" y="1440449"/>
                  </a:lnTo>
                  <a:lnTo>
                    <a:pt x="6250471" y="1404272"/>
                  </a:lnTo>
                  <a:lnTo>
                    <a:pt x="6223572" y="1368451"/>
                  </a:lnTo>
                  <a:lnTo>
                    <a:pt x="6196224" y="1332991"/>
                  </a:lnTo>
                  <a:lnTo>
                    <a:pt x="6168429" y="1297897"/>
                  </a:lnTo>
                  <a:lnTo>
                    <a:pt x="6140194" y="1263171"/>
                  </a:lnTo>
                  <a:lnTo>
                    <a:pt x="6111521" y="1228820"/>
                  </a:lnTo>
                  <a:lnTo>
                    <a:pt x="6082416" y="1194846"/>
                  </a:lnTo>
                  <a:lnTo>
                    <a:pt x="6052882" y="1161255"/>
                  </a:lnTo>
                  <a:lnTo>
                    <a:pt x="6022923" y="1128050"/>
                  </a:lnTo>
                  <a:lnTo>
                    <a:pt x="5992544" y="1095235"/>
                  </a:lnTo>
                  <a:lnTo>
                    <a:pt x="5961749" y="1062816"/>
                  </a:lnTo>
                  <a:lnTo>
                    <a:pt x="5930543" y="1030795"/>
                  </a:lnTo>
                  <a:lnTo>
                    <a:pt x="5898929" y="999178"/>
                  </a:lnTo>
                  <a:lnTo>
                    <a:pt x="5866911" y="967968"/>
                  </a:lnTo>
                  <a:lnTo>
                    <a:pt x="5834495" y="937170"/>
                  </a:lnTo>
                  <a:lnTo>
                    <a:pt x="5801684" y="906788"/>
                  </a:lnTo>
                  <a:lnTo>
                    <a:pt x="5768482" y="876827"/>
                  </a:lnTo>
                  <a:lnTo>
                    <a:pt x="5734894" y="847290"/>
                  </a:lnTo>
                  <a:lnTo>
                    <a:pt x="5700924" y="818181"/>
                  </a:lnTo>
                  <a:lnTo>
                    <a:pt x="5666576" y="789506"/>
                  </a:lnTo>
                  <a:lnTo>
                    <a:pt x="5631855" y="761267"/>
                  </a:lnTo>
                  <a:lnTo>
                    <a:pt x="5596764" y="733471"/>
                  </a:lnTo>
                  <a:lnTo>
                    <a:pt x="5561308" y="706119"/>
                  </a:lnTo>
                  <a:lnTo>
                    <a:pt x="5525491" y="679218"/>
                  </a:lnTo>
                  <a:lnTo>
                    <a:pt x="5489317" y="652771"/>
                  </a:lnTo>
                  <a:lnTo>
                    <a:pt x="5452791" y="626782"/>
                  </a:lnTo>
                  <a:lnTo>
                    <a:pt x="5415917" y="601256"/>
                  </a:lnTo>
                  <a:lnTo>
                    <a:pt x="5378698" y="576196"/>
                  </a:lnTo>
                  <a:lnTo>
                    <a:pt x="5341140" y="551608"/>
                  </a:lnTo>
                  <a:lnTo>
                    <a:pt x="5303247" y="527495"/>
                  </a:lnTo>
                  <a:lnTo>
                    <a:pt x="5265022" y="503861"/>
                  </a:lnTo>
                  <a:lnTo>
                    <a:pt x="5226470" y="480711"/>
                  </a:lnTo>
                  <a:lnTo>
                    <a:pt x="5187595" y="458049"/>
                  </a:lnTo>
                  <a:lnTo>
                    <a:pt x="5148402" y="435880"/>
                  </a:lnTo>
                  <a:lnTo>
                    <a:pt x="5108894" y="414206"/>
                  </a:lnTo>
                  <a:lnTo>
                    <a:pt x="5069076" y="393034"/>
                  </a:lnTo>
                  <a:lnTo>
                    <a:pt x="5028952" y="372366"/>
                  </a:lnTo>
                  <a:lnTo>
                    <a:pt x="4988527" y="352208"/>
                  </a:lnTo>
                  <a:lnTo>
                    <a:pt x="4947804" y="332563"/>
                  </a:lnTo>
                  <a:lnTo>
                    <a:pt x="4906788" y="313435"/>
                  </a:lnTo>
                  <a:lnTo>
                    <a:pt x="4865483" y="294830"/>
                  </a:lnTo>
                  <a:lnTo>
                    <a:pt x="4823894" y="276750"/>
                  </a:lnTo>
                  <a:lnTo>
                    <a:pt x="4782024" y="259201"/>
                  </a:lnTo>
                  <a:lnTo>
                    <a:pt x="4739877" y="242187"/>
                  </a:lnTo>
                  <a:lnTo>
                    <a:pt x="4697459" y="225711"/>
                  </a:lnTo>
                  <a:lnTo>
                    <a:pt x="4654773" y="209778"/>
                  </a:lnTo>
                  <a:lnTo>
                    <a:pt x="4611823" y="194393"/>
                  </a:lnTo>
                  <a:lnTo>
                    <a:pt x="4568614" y="179559"/>
                  </a:lnTo>
                  <a:lnTo>
                    <a:pt x="4525150" y="165281"/>
                  </a:lnTo>
                  <a:lnTo>
                    <a:pt x="4481435" y="151562"/>
                  </a:lnTo>
                  <a:lnTo>
                    <a:pt x="4437474" y="138408"/>
                  </a:lnTo>
                  <a:lnTo>
                    <a:pt x="4393270" y="125822"/>
                  </a:lnTo>
                  <a:lnTo>
                    <a:pt x="4348828" y="113809"/>
                  </a:lnTo>
                  <a:lnTo>
                    <a:pt x="4304152" y="102373"/>
                  </a:lnTo>
                  <a:lnTo>
                    <a:pt x="4259246" y="91518"/>
                  </a:lnTo>
                  <a:lnTo>
                    <a:pt x="4214115" y="81249"/>
                  </a:lnTo>
                  <a:lnTo>
                    <a:pt x="4168763" y="71569"/>
                  </a:lnTo>
                  <a:lnTo>
                    <a:pt x="4123194" y="62483"/>
                  </a:lnTo>
                  <a:lnTo>
                    <a:pt x="4077412" y="53994"/>
                  </a:lnTo>
                  <a:lnTo>
                    <a:pt x="4031421" y="46109"/>
                  </a:lnTo>
                  <a:lnTo>
                    <a:pt x="3985227" y="38829"/>
                  </a:lnTo>
                  <a:lnTo>
                    <a:pt x="3938832" y="32161"/>
                  </a:lnTo>
                  <a:lnTo>
                    <a:pt x="3892241" y="26107"/>
                  </a:lnTo>
                  <a:lnTo>
                    <a:pt x="3845459" y="20673"/>
                  </a:lnTo>
                  <a:lnTo>
                    <a:pt x="3798490" y="15862"/>
                  </a:lnTo>
                  <a:lnTo>
                    <a:pt x="3751337" y="11679"/>
                  </a:lnTo>
                  <a:lnTo>
                    <a:pt x="3704006" y="8128"/>
                  </a:lnTo>
                  <a:lnTo>
                    <a:pt x="3656500" y="5213"/>
                  </a:lnTo>
                  <a:lnTo>
                    <a:pt x="3608823" y="2938"/>
                  </a:lnTo>
                  <a:lnTo>
                    <a:pt x="3560980" y="1309"/>
                  </a:lnTo>
                  <a:lnTo>
                    <a:pt x="3512976" y="327"/>
                  </a:lnTo>
                  <a:lnTo>
                    <a:pt x="3464813" y="0"/>
                  </a:lnTo>
                  <a:close/>
                </a:path>
              </a:pathLst>
            </a:custGeom>
            <a:solidFill>
              <a:srgbClr val="39EE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6863" y="54862"/>
              <a:ext cx="11375136" cy="6803134"/>
            </a:xfrm>
            <a:prstGeom prst="rect">
              <a:avLst/>
            </a:prstGeom>
          </p:spPr>
        </p:pic>
        <p:pic>
          <p:nvPicPr>
            <p:cNvPr id="9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572767" cy="1588008"/>
            </a:xfrm>
            <a:prstGeom prst="rect">
              <a:avLst/>
            </a:prstGeom>
          </p:spPr>
        </p:pic>
      </p:grpSp>
      <p:sp>
        <p:nvSpPr>
          <p:cNvPr id="10" name="object 6"/>
          <p:cNvSpPr txBox="1"/>
          <p:nvPr/>
        </p:nvSpPr>
        <p:spPr>
          <a:xfrm>
            <a:off x="138176" y="2168093"/>
            <a:ext cx="6621780" cy="194691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 marR="2623820">
              <a:lnSpc>
                <a:spcPts val="4860"/>
              </a:lnSpc>
              <a:spcBef>
                <a:spcPts val="715"/>
              </a:spcBef>
            </a:pPr>
            <a:r>
              <a:rPr sz="4500" b="1" spc="1025" dirty="0">
                <a:solidFill>
                  <a:srgbClr val="36393A"/>
                </a:solidFill>
                <a:latin typeface="Cambria"/>
                <a:cs typeface="Cambria"/>
              </a:rPr>
              <a:t>CO</a:t>
            </a:r>
            <a:r>
              <a:rPr sz="4500" b="1" spc="1019" dirty="0">
                <a:solidFill>
                  <a:srgbClr val="36393A"/>
                </a:solidFill>
                <a:latin typeface="Cambria"/>
                <a:cs typeface="Cambria"/>
              </a:rPr>
              <a:t>N</a:t>
            </a:r>
            <a:r>
              <a:rPr sz="4500" b="1" spc="1025" dirty="0">
                <a:solidFill>
                  <a:srgbClr val="36393A"/>
                </a:solidFill>
                <a:latin typeface="Cambria"/>
                <a:cs typeface="Cambria"/>
              </a:rPr>
              <a:t>S</a:t>
            </a:r>
            <a:r>
              <a:rPr sz="4500" b="1" spc="1019" dirty="0">
                <a:solidFill>
                  <a:srgbClr val="36393A"/>
                </a:solidFill>
                <a:latin typeface="Cambria"/>
                <a:cs typeface="Cambria"/>
              </a:rPr>
              <a:t>UM</a:t>
            </a:r>
            <a:r>
              <a:rPr sz="4500" b="1" spc="1015" dirty="0">
                <a:solidFill>
                  <a:srgbClr val="36393A"/>
                </a:solidFill>
                <a:latin typeface="Cambria"/>
                <a:cs typeface="Cambria"/>
              </a:rPr>
              <a:t>E</a:t>
            </a:r>
            <a:r>
              <a:rPr sz="4500" b="1" spc="430" dirty="0">
                <a:solidFill>
                  <a:srgbClr val="36393A"/>
                </a:solidFill>
                <a:latin typeface="Cambria"/>
                <a:cs typeface="Cambria"/>
              </a:rPr>
              <a:t>R</a:t>
            </a:r>
            <a:r>
              <a:rPr sz="4500" b="1" spc="944" dirty="0">
                <a:solidFill>
                  <a:srgbClr val="36393A"/>
                </a:solidFill>
                <a:latin typeface="Cambria"/>
                <a:cs typeface="Cambria"/>
              </a:rPr>
              <a:t> </a:t>
            </a:r>
            <a:r>
              <a:rPr sz="4500" b="1" spc="1010" dirty="0">
                <a:solidFill>
                  <a:srgbClr val="36393A"/>
                </a:solidFill>
                <a:latin typeface="Cambria"/>
                <a:cs typeface="Cambria"/>
              </a:rPr>
              <a:t>G</a:t>
            </a:r>
            <a:r>
              <a:rPr sz="4500" b="1" spc="1015" dirty="0">
                <a:solidFill>
                  <a:srgbClr val="36393A"/>
                </a:solidFill>
                <a:latin typeface="Cambria"/>
                <a:cs typeface="Cambria"/>
              </a:rPr>
              <a:t>OO</a:t>
            </a:r>
            <a:r>
              <a:rPr sz="4500" b="1" spc="1010" dirty="0">
                <a:solidFill>
                  <a:srgbClr val="36393A"/>
                </a:solidFill>
                <a:latin typeface="Cambria"/>
                <a:cs typeface="Cambria"/>
              </a:rPr>
              <a:t>D</a:t>
            </a:r>
            <a:r>
              <a:rPr sz="4500" b="1" spc="420" dirty="0">
                <a:solidFill>
                  <a:srgbClr val="36393A"/>
                </a:solidFill>
                <a:latin typeface="Cambria"/>
                <a:cs typeface="Cambria"/>
              </a:rPr>
              <a:t>S</a:t>
            </a:r>
            <a:endParaRPr sz="4500" dirty="0">
              <a:latin typeface="Cambria"/>
              <a:cs typeface="Cambria"/>
            </a:endParaRPr>
          </a:p>
          <a:p>
            <a:pPr marL="12700">
              <a:lnSpc>
                <a:spcPts val="4790"/>
              </a:lnSpc>
              <a:tabLst>
                <a:tab pos="3175000" algn="l"/>
              </a:tabLst>
            </a:pPr>
            <a:r>
              <a:rPr sz="4500" b="1" spc="1000" dirty="0" smtClean="0">
                <a:solidFill>
                  <a:srgbClr val="36393A"/>
                </a:solidFill>
                <a:latin typeface="Cambria"/>
                <a:cs typeface="Cambria"/>
              </a:rPr>
              <a:t>A</a:t>
            </a:r>
            <a:r>
              <a:rPr sz="4500" b="1" spc="1005" dirty="0" smtClean="0">
                <a:solidFill>
                  <a:srgbClr val="36393A"/>
                </a:solidFill>
                <a:latin typeface="Cambria"/>
                <a:cs typeface="Cambria"/>
              </a:rPr>
              <a:t>D</a:t>
            </a:r>
            <a:r>
              <a:rPr sz="4500" b="1" spc="1010" dirty="0" smtClean="0">
                <a:solidFill>
                  <a:srgbClr val="36393A"/>
                </a:solidFill>
                <a:latin typeface="Cambria"/>
                <a:cs typeface="Cambria"/>
              </a:rPr>
              <a:t>_</a:t>
            </a:r>
            <a:r>
              <a:rPr sz="4500" b="1" spc="1005" dirty="0" smtClean="0">
                <a:solidFill>
                  <a:srgbClr val="36393A"/>
                </a:solidFill>
                <a:latin typeface="Cambria"/>
                <a:cs typeface="Cambria"/>
              </a:rPr>
              <a:t>H</a:t>
            </a:r>
            <a:r>
              <a:rPr sz="4500" b="1" spc="1010" dirty="0" smtClean="0">
                <a:solidFill>
                  <a:srgbClr val="36393A"/>
                </a:solidFill>
                <a:latin typeface="Cambria"/>
                <a:cs typeface="Cambria"/>
              </a:rPr>
              <a:t>O</a:t>
            </a:r>
            <a:r>
              <a:rPr sz="4500" b="1" spc="415" dirty="0" smtClean="0">
                <a:solidFill>
                  <a:srgbClr val="36393A"/>
                </a:solidFill>
                <a:latin typeface="Cambria"/>
                <a:cs typeface="Cambria"/>
              </a:rPr>
              <a:t>C</a:t>
            </a:r>
            <a:r>
              <a:rPr sz="4500" b="1" dirty="0">
                <a:solidFill>
                  <a:srgbClr val="36393A"/>
                </a:solidFill>
                <a:latin typeface="Cambria"/>
                <a:cs typeface="Cambria"/>
              </a:rPr>
              <a:t>	</a:t>
            </a:r>
            <a:r>
              <a:rPr sz="4500" b="1" spc="940" dirty="0">
                <a:solidFill>
                  <a:srgbClr val="36393A"/>
                </a:solidFill>
                <a:latin typeface="Cambria"/>
                <a:cs typeface="Cambria"/>
              </a:rPr>
              <a:t>I</a:t>
            </a:r>
            <a:r>
              <a:rPr sz="4500" b="1" spc="944" dirty="0">
                <a:solidFill>
                  <a:srgbClr val="36393A"/>
                </a:solidFill>
                <a:latin typeface="Cambria"/>
                <a:cs typeface="Cambria"/>
              </a:rPr>
              <a:t>N</a:t>
            </a:r>
            <a:r>
              <a:rPr sz="4500" b="1" spc="950" dirty="0">
                <a:solidFill>
                  <a:srgbClr val="36393A"/>
                </a:solidFill>
                <a:latin typeface="Cambria"/>
                <a:cs typeface="Cambria"/>
              </a:rPr>
              <a:t>S</a:t>
            </a:r>
            <a:r>
              <a:rPr sz="4500" b="1" spc="940" dirty="0">
                <a:solidFill>
                  <a:srgbClr val="36393A"/>
                </a:solidFill>
                <a:latin typeface="Cambria"/>
                <a:cs typeface="Cambria"/>
              </a:rPr>
              <a:t>I</a:t>
            </a:r>
            <a:r>
              <a:rPr sz="4500" b="1" spc="944" dirty="0">
                <a:solidFill>
                  <a:srgbClr val="36393A"/>
                </a:solidFill>
                <a:latin typeface="Cambria"/>
                <a:cs typeface="Cambria"/>
              </a:rPr>
              <a:t>GH</a:t>
            </a:r>
            <a:r>
              <a:rPr sz="4500" b="1" spc="940" dirty="0">
                <a:solidFill>
                  <a:srgbClr val="36393A"/>
                </a:solidFill>
                <a:latin typeface="Cambria"/>
                <a:cs typeface="Cambria"/>
              </a:rPr>
              <a:t>T</a:t>
            </a:r>
            <a:r>
              <a:rPr sz="4500" b="1" spc="355" dirty="0">
                <a:solidFill>
                  <a:srgbClr val="36393A"/>
                </a:solidFill>
                <a:latin typeface="Cambria"/>
                <a:cs typeface="Cambria"/>
              </a:rPr>
              <a:t>S</a:t>
            </a:r>
            <a:endParaRPr sz="4500" dirty="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25408" y="6014110"/>
            <a:ext cx="147019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55" dirty="0">
                <a:solidFill>
                  <a:srgbClr val="36393A"/>
                </a:solidFill>
                <a:latin typeface="Tahoma"/>
                <a:cs typeface="Tahoma"/>
              </a:rPr>
              <a:t>Created</a:t>
            </a:r>
            <a:r>
              <a:rPr sz="1800" spc="-85" dirty="0">
                <a:solidFill>
                  <a:srgbClr val="36393A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36393A"/>
                </a:solidFill>
                <a:latin typeface="Tahoma"/>
                <a:cs typeface="Tahoma"/>
              </a:rPr>
              <a:t>By </a:t>
            </a:r>
            <a:r>
              <a:rPr lang="en-US" dirty="0" err="1" smtClean="0">
                <a:solidFill>
                  <a:srgbClr val="36393A"/>
                </a:solidFill>
                <a:latin typeface="Tahoma"/>
                <a:cs typeface="Tahoma"/>
              </a:rPr>
              <a:t>Ayush</a:t>
            </a:r>
            <a:r>
              <a:rPr lang="en-US" dirty="0" smtClean="0">
                <a:solidFill>
                  <a:srgbClr val="36393A"/>
                </a:solidFill>
                <a:latin typeface="Tahoma"/>
                <a:cs typeface="Tahoma"/>
              </a:rPr>
              <a:t> Donga</a:t>
            </a:r>
            <a:endParaRPr sz="18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66453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7175326" y="2289474"/>
            <a:ext cx="2016224" cy="2363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ounded Rectangle 8"/>
          <p:cNvSpPr/>
          <p:nvPr/>
        </p:nvSpPr>
        <p:spPr>
          <a:xfrm>
            <a:off x="9479582" y="2289473"/>
            <a:ext cx="1943098" cy="23636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/>
          <p:cNvSpPr/>
          <p:nvPr/>
        </p:nvSpPr>
        <p:spPr>
          <a:xfrm>
            <a:off x="550590" y="188640"/>
            <a:ext cx="105597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 Black" pitchFamily="34" charset="0"/>
              </a:rPr>
              <a:t>Request  5:</a:t>
            </a:r>
            <a:endParaRPr lang="en-US" sz="2000" dirty="0">
              <a:latin typeface="Arial Black" pitchFamily="34" charset="0"/>
            </a:endParaRPr>
          </a:p>
          <a:p>
            <a:r>
              <a:rPr lang="en-US" sz="2000" dirty="0" smtClean="0">
                <a:latin typeface="Arial Black" pitchFamily="34" charset="0"/>
              </a:rPr>
              <a:t>Get </a:t>
            </a:r>
            <a:r>
              <a:rPr lang="en-US" sz="2000" dirty="0">
                <a:latin typeface="Arial Black" pitchFamily="34" charset="0"/>
              </a:rPr>
              <a:t>the products that have the highest and lowest manufacturing costs.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2" t="62979" r="54123" b="27943"/>
          <a:stretch/>
        </p:blipFill>
        <p:spPr bwMode="auto">
          <a:xfrm>
            <a:off x="1054646" y="1844824"/>
            <a:ext cx="4554556" cy="832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bject 13"/>
          <p:cNvSpPr/>
          <p:nvPr/>
        </p:nvSpPr>
        <p:spPr>
          <a:xfrm>
            <a:off x="7684433" y="2508835"/>
            <a:ext cx="866775" cy="568325"/>
          </a:xfrm>
          <a:custGeom>
            <a:avLst/>
            <a:gdLst/>
            <a:ahLst/>
            <a:cxnLst/>
            <a:rect l="l" t="t" r="r" b="b"/>
            <a:pathLst>
              <a:path w="866775" h="568325">
                <a:moveTo>
                  <a:pt x="564883" y="40576"/>
                </a:moveTo>
                <a:lnTo>
                  <a:pt x="561911" y="24815"/>
                </a:lnTo>
                <a:lnTo>
                  <a:pt x="553821" y="11925"/>
                </a:lnTo>
                <a:lnTo>
                  <a:pt x="541845" y="3200"/>
                </a:lnTo>
                <a:lnTo>
                  <a:pt x="527227" y="0"/>
                </a:lnTo>
                <a:lnTo>
                  <a:pt x="508393" y="0"/>
                </a:lnTo>
                <a:lnTo>
                  <a:pt x="508393" y="60858"/>
                </a:lnTo>
                <a:lnTo>
                  <a:pt x="508393" y="385394"/>
                </a:lnTo>
                <a:lnTo>
                  <a:pt x="56489" y="385394"/>
                </a:lnTo>
                <a:lnTo>
                  <a:pt x="56489" y="60858"/>
                </a:lnTo>
                <a:lnTo>
                  <a:pt x="508393" y="60858"/>
                </a:lnTo>
                <a:lnTo>
                  <a:pt x="508393" y="0"/>
                </a:lnTo>
                <a:lnTo>
                  <a:pt x="37668" y="0"/>
                </a:lnTo>
                <a:lnTo>
                  <a:pt x="23037" y="3200"/>
                </a:lnTo>
                <a:lnTo>
                  <a:pt x="11061" y="11925"/>
                </a:lnTo>
                <a:lnTo>
                  <a:pt x="2971" y="24815"/>
                </a:lnTo>
                <a:lnTo>
                  <a:pt x="0" y="40576"/>
                </a:lnTo>
                <a:lnTo>
                  <a:pt x="0" y="405676"/>
                </a:lnTo>
                <a:lnTo>
                  <a:pt x="2971" y="421424"/>
                </a:lnTo>
                <a:lnTo>
                  <a:pt x="11061" y="434327"/>
                </a:lnTo>
                <a:lnTo>
                  <a:pt x="23037" y="443039"/>
                </a:lnTo>
                <a:lnTo>
                  <a:pt x="37668" y="446239"/>
                </a:lnTo>
                <a:lnTo>
                  <a:pt x="225958" y="446239"/>
                </a:lnTo>
                <a:lnTo>
                  <a:pt x="225958" y="507098"/>
                </a:lnTo>
                <a:lnTo>
                  <a:pt x="141224" y="507098"/>
                </a:lnTo>
                <a:lnTo>
                  <a:pt x="141224" y="567944"/>
                </a:lnTo>
                <a:lnTo>
                  <a:pt x="423659" y="567944"/>
                </a:lnTo>
                <a:lnTo>
                  <a:pt x="423659" y="507098"/>
                </a:lnTo>
                <a:lnTo>
                  <a:pt x="338924" y="507098"/>
                </a:lnTo>
                <a:lnTo>
                  <a:pt x="338924" y="446239"/>
                </a:lnTo>
                <a:lnTo>
                  <a:pt x="527227" y="446239"/>
                </a:lnTo>
                <a:lnTo>
                  <a:pt x="541845" y="443039"/>
                </a:lnTo>
                <a:lnTo>
                  <a:pt x="553821" y="434327"/>
                </a:lnTo>
                <a:lnTo>
                  <a:pt x="561911" y="421424"/>
                </a:lnTo>
                <a:lnTo>
                  <a:pt x="564883" y="405676"/>
                </a:lnTo>
                <a:lnTo>
                  <a:pt x="564883" y="385394"/>
                </a:lnTo>
                <a:lnTo>
                  <a:pt x="564883" y="60858"/>
                </a:lnTo>
                <a:lnTo>
                  <a:pt x="564883" y="40576"/>
                </a:lnTo>
                <a:close/>
              </a:path>
              <a:path w="866775" h="568325">
                <a:moveTo>
                  <a:pt x="866152" y="40576"/>
                </a:moveTo>
                <a:lnTo>
                  <a:pt x="863180" y="24815"/>
                </a:lnTo>
                <a:lnTo>
                  <a:pt x="855091" y="11925"/>
                </a:lnTo>
                <a:lnTo>
                  <a:pt x="843114" y="3200"/>
                </a:lnTo>
                <a:lnTo>
                  <a:pt x="828497" y="0"/>
                </a:lnTo>
                <a:lnTo>
                  <a:pt x="828497" y="40576"/>
                </a:lnTo>
                <a:lnTo>
                  <a:pt x="828497" y="101422"/>
                </a:lnTo>
                <a:lnTo>
                  <a:pt x="828497" y="141986"/>
                </a:lnTo>
                <a:lnTo>
                  <a:pt x="828497" y="202844"/>
                </a:lnTo>
                <a:lnTo>
                  <a:pt x="762584" y="202844"/>
                </a:lnTo>
                <a:lnTo>
                  <a:pt x="762584" y="476669"/>
                </a:lnTo>
                <a:lnTo>
                  <a:pt x="760425" y="488696"/>
                </a:lnTo>
                <a:lnTo>
                  <a:pt x="754468" y="498348"/>
                </a:lnTo>
                <a:lnTo>
                  <a:pt x="745515" y="504761"/>
                </a:lnTo>
                <a:lnTo>
                  <a:pt x="734352" y="507098"/>
                </a:lnTo>
                <a:lnTo>
                  <a:pt x="723176" y="504761"/>
                </a:lnTo>
                <a:lnTo>
                  <a:pt x="714222" y="498348"/>
                </a:lnTo>
                <a:lnTo>
                  <a:pt x="708266" y="488696"/>
                </a:lnTo>
                <a:lnTo>
                  <a:pt x="706107" y="476669"/>
                </a:lnTo>
                <a:lnTo>
                  <a:pt x="708266" y="464642"/>
                </a:lnTo>
                <a:lnTo>
                  <a:pt x="745515" y="448576"/>
                </a:lnTo>
                <a:lnTo>
                  <a:pt x="762584" y="476669"/>
                </a:lnTo>
                <a:lnTo>
                  <a:pt x="762584" y="202844"/>
                </a:lnTo>
                <a:lnTo>
                  <a:pt x="640194" y="202844"/>
                </a:lnTo>
                <a:lnTo>
                  <a:pt x="640194" y="141986"/>
                </a:lnTo>
                <a:lnTo>
                  <a:pt x="828497" y="141986"/>
                </a:lnTo>
                <a:lnTo>
                  <a:pt x="828497" y="101422"/>
                </a:lnTo>
                <a:lnTo>
                  <a:pt x="640194" y="101422"/>
                </a:lnTo>
                <a:lnTo>
                  <a:pt x="640194" y="40576"/>
                </a:lnTo>
                <a:lnTo>
                  <a:pt x="828497" y="40576"/>
                </a:lnTo>
                <a:lnTo>
                  <a:pt x="828497" y="0"/>
                </a:lnTo>
                <a:lnTo>
                  <a:pt x="640194" y="0"/>
                </a:lnTo>
                <a:lnTo>
                  <a:pt x="625576" y="3200"/>
                </a:lnTo>
                <a:lnTo>
                  <a:pt x="613600" y="11925"/>
                </a:lnTo>
                <a:lnTo>
                  <a:pt x="605510" y="24815"/>
                </a:lnTo>
                <a:lnTo>
                  <a:pt x="602538" y="40576"/>
                </a:lnTo>
                <a:lnTo>
                  <a:pt x="602538" y="527380"/>
                </a:lnTo>
                <a:lnTo>
                  <a:pt x="605510" y="543128"/>
                </a:lnTo>
                <a:lnTo>
                  <a:pt x="613600" y="556031"/>
                </a:lnTo>
                <a:lnTo>
                  <a:pt x="625576" y="564743"/>
                </a:lnTo>
                <a:lnTo>
                  <a:pt x="640194" y="567944"/>
                </a:lnTo>
                <a:lnTo>
                  <a:pt x="828497" y="567944"/>
                </a:lnTo>
                <a:lnTo>
                  <a:pt x="843114" y="564743"/>
                </a:lnTo>
                <a:lnTo>
                  <a:pt x="855091" y="556031"/>
                </a:lnTo>
                <a:lnTo>
                  <a:pt x="863180" y="543128"/>
                </a:lnTo>
                <a:lnTo>
                  <a:pt x="866152" y="527380"/>
                </a:lnTo>
                <a:lnTo>
                  <a:pt x="866152" y="507098"/>
                </a:lnTo>
                <a:lnTo>
                  <a:pt x="866152" y="446239"/>
                </a:lnTo>
                <a:lnTo>
                  <a:pt x="866152" y="202844"/>
                </a:lnTo>
                <a:lnTo>
                  <a:pt x="866152" y="141986"/>
                </a:lnTo>
                <a:lnTo>
                  <a:pt x="866152" y="101422"/>
                </a:lnTo>
                <a:lnTo>
                  <a:pt x="866152" y="40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15"/>
          <p:cNvSpPr/>
          <p:nvPr/>
        </p:nvSpPr>
        <p:spPr>
          <a:xfrm>
            <a:off x="10136643" y="2420888"/>
            <a:ext cx="459740" cy="744220"/>
          </a:xfrm>
          <a:custGeom>
            <a:avLst/>
            <a:gdLst/>
            <a:ahLst/>
            <a:cxnLst/>
            <a:rect l="l" t="t" r="r" b="b"/>
            <a:pathLst>
              <a:path w="459740" h="744220">
                <a:moveTo>
                  <a:pt x="258267" y="170840"/>
                </a:moveTo>
                <a:lnTo>
                  <a:pt x="256235" y="159537"/>
                </a:lnTo>
                <a:lnTo>
                  <a:pt x="250253" y="150215"/>
                </a:lnTo>
                <a:lnTo>
                  <a:pt x="241211" y="143814"/>
                </a:lnTo>
                <a:lnTo>
                  <a:pt x="230022" y="141287"/>
                </a:lnTo>
                <a:lnTo>
                  <a:pt x="218821" y="143814"/>
                </a:lnTo>
                <a:lnTo>
                  <a:pt x="209778" y="150215"/>
                </a:lnTo>
                <a:lnTo>
                  <a:pt x="203796" y="159537"/>
                </a:lnTo>
                <a:lnTo>
                  <a:pt x="201777" y="170840"/>
                </a:lnTo>
                <a:lnTo>
                  <a:pt x="201777" y="254330"/>
                </a:lnTo>
                <a:lnTo>
                  <a:pt x="203987" y="265328"/>
                </a:lnTo>
                <a:lnTo>
                  <a:pt x="210045" y="274307"/>
                </a:lnTo>
                <a:lnTo>
                  <a:pt x="219024" y="280365"/>
                </a:lnTo>
                <a:lnTo>
                  <a:pt x="230022" y="282587"/>
                </a:lnTo>
                <a:lnTo>
                  <a:pt x="241007" y="280365"/>
                </a:lnTo>
                <a:lnTo>
                  <a:pt x="249986" y="274307"/>
                </a:lnTo>
                <a:lnTo>
                  <a:pt x="256044" y="265328"/>
                </a:lnTo>
                <a:lnTo>
                  <a:pt x="258267" y="254330"/>
                </a:lnTo>
                <a:lnTo>
                  <a:pt x="258267" y="170840"/>
                </a:lnTo>
                <a:close/>
              </a:path>
              <a:path w="459740" h="744220">
                <a:moveTo>
                  <a:pt x="459206" y="513448"/>
                </a:moveTo>
                <a:lnTo>
                  <a:pt x="458965" y="507873"/>
                </a:lnTo>
                <a:lnTo>
                  <a:pt x="458508" y="502297"/>
                </a:lnTo>
                <a:lnTo>
                  <a:pt x="457860" y="496773"/>
                </a:lnTo>
                <a:lnTo>
                  <a:pt x="456031" y="480390"/>
                </a:lnTo>
                <a:lnTo>
                  <a:pt x="453631" y="458889"/>
                </a:lnTo>
                <a:lnTo>
                  <a:pt x="450418" y="420916"/>
                </a:lnTo>
                <a:lnTo>
                  <a:pt x="448246" y="382854"/>
                </a:lnTo>
                <a:lnTo>
                  <a:pt x="447090" y="344754"/>
                </a:lnTo>
                <a:lnTo>
                  <a:pt x="447382" y="318731"/>
                </a:lnTo>
                <a:lnTo>
                  <a:pt x="447433" y="314134"/>
                </a:lnTo>
                <a:lnTo>
                  <a:pt x="448373" y="284581"/>
                </a:lnTo>
                <a:lnTo>
                  <a:pt x="449834" y="256235"/>
                </a:lnTo>
                <a:lnTo>
                  <a:pt x="451713" y="229235"/>
                </a:lnTo>
                <a:lnTo>
                  <a:pt x="450113" y="180390"/>
                </a:lnTo>
                <a:lnTo>
                  <a:pt x="437896" y="134670"/>
                </a:lnTo>
                <a:lnTo>
                  <a:pt x="416204" y="93446"/>
                </a:lnTo>
                <a:lnTo>
                  <a:pt x="386232" y="58089"/>
                </a:lnTo>
                <a:lnTo>
                  <a:pt x="359295" y="37680"/>
                </a:lnTo>
                <a:lnTo>
                  <a:pt x="349123" y="29972"/>
                </a:lnTo>
                <a:lnTo>
                  <a:pt x="306031" y="10464"/>
                </a:lnTo>
                <a:lnTo>
                  <a:pt x="295922" y="8458"/>
                </a:lnTo>
                <a:lnTo>
                  <a:pt x="295922" y="170853"/>
                </a:lnTo>
                <a:lnTo>
                  <a:pt x="295922" y="254330"/>
                </a:lnTo>
                <a:lnTo>
                  <a:pt x="292569" y="275577"/>
                </a:lnTo>
                <a:lnTo>
                  <a:pt x="282981" y="294271"/>
                </a:lnTo>
                <a:lnTo>
                  <a:pt x="268084" y="309092"/>
                </a:lnTo>
                <a:lnTo>
                  <a:pt x="248843" y="318731"/>
                </a:lnTo>
                <a:lnTo>
                  <a:pt x="248843" y="461556"/>
                </a:lnTo>
                <a:lnTo>
                  <a:pt x="247370" y="468884"/>
                </a:lnTo>
                <a:lnTo>
                  <a:pt x="243332" y="474878"/>
                </a:lnTo>
                <a:lnTo>
                  <a:pt x="237350" y="478904"/>
                </a:lnTo>
                <a:lnTo>
                  <a:pt x="230022" y="480390"/>
                </a:lnTo>
                <a:lnTo>
                  <a:pt x="222694" y="478904"/>
                </a:lnTo>
                <a:lnTo>
                  <a:pt x="216700" y="474878"/>
                </a:lnTo>
                <a:lnTo>
                  <a:pt x="212674" y="468884"/>
                </a:lnTo>
                <a:lnTo>
                  <a:pt x="211188" y="461556"/>
                </a:lnTo>
                <a:lnTo>
                  <a:pt x="211188" y="318731"/>
                </a:lnTo>
                <a:lnTo>
                  <a:pt x="191960" y="309092"/>
                </a:lnTo>
                <a:lnTo>
                  <a:pt x="177063" y="294271"/>
                </a:lnTo>
                <a:lnTo>
                  <a:pt x="167462" y="275577"/>
                </a:lnTo>
                <a:lnTo>
                  <a:pt x="164109" y="254330"/>
                </a:lnTo>
                <a:lnTo>
                  <a:pt x="164109" y="170853"/>
                </a:lnTo>
                <a:lnTo>
                  <a:pt x="167462" y="149593"/>
                </a:lnTo>
                <a:lnTo>
                  <a:pt x="177050" y="130898"/>
                </a:lnTo>
                <a:lnTo>
                  <a:pt x="191947" y="116078"/>
                </a:lnTo>
                <a:lnTo>
                  <a:pt x="211188" y="106438"/>
                </a:lnTo>
                <a:lnTo>
                  <a:pt x="211188" y="56515"/>
                </a:lnTo>
                <a:lnTo>
                  <a:pt x="212674" y="49187"/>
                </a:lnTo>
                <a:lnTo>
                  <a:pt x="216700" y="43192"/>
                </a:lnTo>
                <a:lnTo>
                  <a:pt x="222694" y="39154"/>
                </a:lnTo>
                <a:lnTo>
                  <a:pt x="230022" y="37680"/>
                </a:lnTo>
                <a:lnTo>
                  <a:pt x="237350" y="39154"/>
                </a:lnTo>
                <a:lnTo>
                  <a:pt x="243332" y="43192"/>
                </a:lnTo>
                <a:lnTo>
                  <a:pt x="247370" y="49187"/>
                </a:lnTo>
                <a:lnTo>
                  <a:pt x="248843" y="56515"/>
                </a:lnTo>
                <a:lnTo>
                  <a:pt x="248843" y="106438"/>
                </a:lnTo>
                <a:lnTo>
                  <a:pt x="268084" y="116078"/>
                </a:lnTo>
                <a:lnTo>
                  <a:pt x="282981" y="130898"/>
                </a:lnTo>
                <a:lnTo>
                  <a:pt x="292569" y="149593"/>
                </a:lnTo>
                <a:lnTo>
                  <a:pt x="295922" y="170853"/>
                </a:lnTo>
                <a:lnTo>
                  <a:pt x="295922" y="8458"/>
                </a:lnTo>
                <a:lnTo>
                  <a:pt x="258140" y="939"/>
                </a:lnTo>
                <a:lnTo>
                  <a:pt x="236321" y="0"/>
                </a:lnTo>
                <a:lnTo>
                  <a:pt x="222351" y="0"/>
                </a:lnTo>
                <a:lnTo>
                  <a:pt x="160540" y="8064"/>
                </a:lnTo>
                <a:lnTo>
                  <a:pt x="116725" y="25895"/>
                </a:lnTo>
                <a:lnTo>
                  <a:pt x="78536" y="52552"/>
                </a:lnTo>
                <a:lnTo>
                  <a:pt x="47205" y="86715"/>
                </a:lnTo>
                <a:lnTo>
                  <a:pt x="23939" y="127063"/>
                </a:lnTo>
                <a:lnTo>
                  <a:pt x="9956" y="172275"/>
                </a:lnTo>
                <a:lnTo>
                  <a:pt x="6464" y="221005"/>
                </a:lnTo>
                <a:lnTo>
                  <a:pt x="6578" y="223748"/>
                </a:lnTo>
                <a:lnTo>
                  <a:pt x="6743" y="226479"/>
                </a:lnTo>
                <a:lnTo>
                  <a:pt x="6972" y="229235"/>
                </a:lnTo>
                <a:lnTo>
                  <a:pt x="8851" y="256235"/>
                </a:lnTo>
                <a:lnTo>
                  <a:pt x="10312" y="284581"/>
                </a:lnTo>
                <a:lnTo>
                  <a:pt x="11264" y="314134"/>
                </a:lnTo>
                <a:lnTo>
                  <a:pt x="11595" y="344754"/>
                </a:lnTo>
                <a:lnTo>
                  <a:pt x="10439" y="382854"/>
                </a:lnTo>
                <a:lnTo>
                  <a:pt x="8255" y="420916"/>
                </a:lnTo>
                <a:lnTo>
                  <a:pt x="5041" y="458889"/>
                </a:lnTo>
                <a:lnTo>
                  <a:pt x="800" y="496773"/>
                </a:lnTo>
                <a:lnTo>
                  <a:pt x="0" y="541566"/>
                </a:lnTo>
                <a:lnTo>
                  <a:pt x="7886" y="584301"/>
                </a:lnTo>
                <a:lnTo>
                  <a:pt x="23685" y="624001"/>
                </a:lnTo>
                <a:lnTo>
                  <a:pt x="46609" y="659688"/>
                </a:lnTo>
                <a:lnTo>
                  <a:pt x="75907" y="690359"/>
                </a:lnTo>
                <a:lnTo>
                  <a:pt x="110769" y="715048"/>
                </a:lnTo>
                <a:lnTo>
                  <a:pt x="150444" y="732739"/>
                </a:lnTo>
                <a:lnTo>
                  <a:pt x="194144" y="742467"/>
                </a:lnTo>
                <a:lnTo>
                  <a:pt x="217119" y="744029"/>
                </a:lnTo>
                <a:lnTo>
                  <a:pt x="241795" y="744029"/>
                </a:lnTo>
                <a:lnTo>
                  <a:pt x="292188" y="737425"/>
                </a:lnTo>
                <a:lnTo>
                  <a:pt x="333070" y="722769"/>
                </a:lnTo>
                <a:lnTo>
                  <a:pt x="369709" y="700798"/>
                </a:lnTo>
                <a:lnTo>
                  <a:pt x="401231" y="672414"/>
                </a:lnTo>
                <a:lnTo>
                  <a:pt x="426783" y="638568"/>
                </a:lnTo>
                <a:lnTo>
                  <a:pt x="445528" y="600176"/>
                </a:lnTo>
                <a:lnTo>
                  <a:pt x="456628" y="558165"/>
                </a:lnTo>
                <a:lnTo>
                  <a:pt x="459206" y="5134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7494242" y="3645024"/>
            <a:ext cx="1418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Personal PC</a:t>
            </a:r>
            <a:endParaRPr lang="en-IN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IN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 </a:t>
            </a:r>
            <a:r>
              <a:rPr lang="en-IN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$240.54</a:t>
            </a:r>
            <a:endParaRPr lang="en-IN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683612" y="3645024"/>
            <a:ext cx="15350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ahoma" pitchFamily="34" charset="0"/>
                <a:ea typeface="Tahoma" pitchFamily="34" charset="0"/>
                <a:cs typeface="Tahoma" pitchFamily="34" charset="0"/>
              </a:rPr>
              <a:t>Wired Mouse</a:t>
            </a:r>
          </a:p>
          <a:p>
            <a:r>
              <a:rPr lang="en-IN" dirty="0">
                <a:latin typeface="Tahoma" pitchFamily="34" charset="0"/>
                <a:ea typeface="Tahoma" pitchFamily="34" charset="0"/>
                <a:cs typeface="Tahoma" pitchFamily="34" charset="0"/>
              </a:rPr>
              <a:t>    </a:t>
            </a:r>
            <a:r>
              <a:rPr lang="en-IN" b="1" dirty="0">
                <a:latin typeface="Tahoma" pitchFamily="34" charset="0"/>
                <a:ea typeface="Tahoma" pitchFamily="34" charset="0"/>
                <a:cs typeface="Tahoma" pitchFamily="34" charset="0"/>
              </a:rPr>
              <a:t>$0.89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0590" y="5229200"/>
            <a:ext cx="9433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rgbClr val="7030A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INSIGHTS</a:t>
            </a:r>
            <a:r>
              <a:rPr lang="en-IN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: Personal PC has highest manufacturing cost of </a:t>
            </a:r>
            <a:r>
              <a:rPr lang="en-IN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N" b="1" dirty="0">
                <a:latin typeface="Tahoma" pitchFamily="34" charset="0"/>
                <a:ea typeface="Tahoma" pitchFamily="34" charset="0"/>
                <a:cs typeface="Tahoma" pitchFamily="34" charset="0"/>
              </a:rPr>
              <a:t>$</a:t>
            </a:r>
            <a:r>
              <a:rPr lang="en-IN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240.54 </a:t>
            </a:r>
            <a:r>
              <a:rPr lang="en-IN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and Wired Mouse has lowest manufacturing cost of </a:t>
            </a:r>
            <a:r>
              <a:rPr lang="en-IN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$0.89.</a:t>
            </a:r>
            <a:r>
              <a:rPr lang="en-IN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endParaRPr lang="en-IN" dirty="0">
              <a:solidFill>
                <a:srgbClr val="7030A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466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8582" y="260648"/>
            <a:ext cx="110892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>
                <a:latin typeface="Arial Black" pitchFamily="34" charset="0"/>
              </a:rPr>
              <a:t>Request 6:</a:t>
            </a:r>
          </a:p>
          <a:p>
            <a:pPr algn="just"/>
            <a:r>
              <a:rPr lang="en-US" sz="2000" dirty="0" smtClean="0">
                <a:latin typeface="Arial Black" pitchFamily="34" charset="0"/>
              </a:rPr>
              <a:t>Generate </a:t>
            </a:r>
            <a:r>
              <a:rPr lang="en-US" sz="2000" dirty="0">
                <a:latin typeface="Arial Black" pitchFamily="34" charset="0"/>
              </a:rPr>
              <a:t>a report which contains the top 5 customers who received an  average high  </a:t>
            </a:r>
            <a:r>
              <a:rPr lang="en-US" sz="2000" dirty="0" err="1">
                <a:latin typeface="Arial Black" pitchFamily="34" charset="0"/>
              </a:rPr>
              <a:t>pre_invoice_discount_pct</a:t>
            </a:r>
            <a:r>
              <a:rPr lang="en-US" sz="2000" dirty="0">
                <a:latin typeface="Arial Black" pitchFamily="34" charset="0"/>
              </a:rPr>
              <a:t>  for the  fiscal  year 2021  and in the  Indian  market. </a:t>
            </a:r>
            <a:endParaRPr lang="en-IN" sz="2000" dirty="0">
              <a:latin typeface="Arial Black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0590" y="5552365"/>
            <a:ext cx="10369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INSIGHTS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: In Fiscal Year 2021 there are 5 customers of Indian market 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who received an  average high 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pre_invoice_discount_pct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they are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Flipkart,Viveks,Ezone,Croma,Amazon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mtClean="0">
                <a:latin typeface="Tahoma" pitchFamily="34" charset="0"/>
                <a:ea typeface="Tahoma" pitchFamily="34" charset="0"/>
                <a:cs typeface="Tahoma" pitchFamily="34" charset="0"/>
              </a:rPr>
              <a:t>with around . </a:t>
            </a:r>
            <a:endParaRPr lang="en-IN" dirty="0">
              <a:solidFill>
                <a:srgbClr val="7030A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6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59302" y="2132856"/>
            <a:ext cx="4847014" cy="2072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2" t="58723" r="55160" b="25816"/>
          <a:stretch/>
        </p:blipFill>
        <p:spPr bwMode="auto">
          <a:xfrm>
            <a:off x="694606" y="1978879"/>
            <a:ext cx="4536504" cy="1940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Curved Connector 8"/>
          <p:cNvCxnSpPr/>
          <p:nvPr/>
        </p:nvCxnSpPr>
        <p:spPr>
          <a:xfrm>
            <a:off x="5231110" y="2681335"/>
            <a:ext cx="1758919" cy="573267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055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50590" y="260648"/>
            <a:ext cx="1104009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 Black" pitchFamily="34" charset="0"/>
              </a:rPr>
              <a:t>Request 7:</a:t>
            </a:r>
          </a:p>
          <a:p>
            <a:r>
              <a:rPr lang="en-US" sz="2000" dirty="0" smtClean="0">
                <a:latin typeface="Arial Black" pitchFamily="34" charset="0"/>
              </a:rPr>
              <a:t>Get </a:t>
            </a:r>
            <a:r>
              <a:rPr lang="en-US" sz="2000" dirty="0">
                <a:latin typeface="Arial Black" pitchFamily="34" charset="0"/>
              </a:rPr>
              <a:t>the complete report of the Gross sales amount for the customer  “</a:t>
            </a:r>
            <a:r>
              <a:rPr lang="en-US" sz="2000" dirty="0" err="1">
                <a:latin typeface="Arial Black" pitchFamily="34" charset="0"/>
              </a:rPr>
              <a:t>Atliq</a:t>
            </a:r>
            <a:r>
              <a:rPr lang="en-US" sz="2000" dirty="0">
                <a:latin typeface="Arial Black" pitchFamily="34" charset="0"/>
              </a:rPr>
              <a:t>  Exclusive”  for each month </a:t>
            </a:r>
            <a:r>
              <a:rPr lang="en-US" sz="2000" dirty="0" smtClean="0">
                <a:latin typeface="Arial Black" pitchFamily="34" charset="0"/>
              </a:rPr>
              <a:t>. This </a:t>
            </a:r>
            <a:r>
              <a:rPr lang="en-US" sz="2000" dirty="0">
                <a:latin typeface="Arial Black" pitchFamily="34" charset="0"/>
              </a:rPr>
              <a:t>analysis helps to  get an idea of low and  high-performing months and take strategic decisions.</a:t>
            </a:r>
            <a:endParaRPr lang="en-IN" sz="2000" dirty="0">
              <a:latin typeface="Arial Black" pitchFamily="34" charset="0"/>
            </a:endParaRPr>
          </a:p>
        </p:txBody>
      </p:sp>
      <p:sp>
        <p:nvSpPr>
          <p:cNvPr id="3" name="object 11"/>
          <p:cNvSpPr txBox="1"/>
          <p:nvPr/>
        </p:nvSpPr>
        <p:spPr>
          <a:xfrm>
            <a:off x="8399462" y="3284984"/>
            <a:ext cx="951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36393A"/>
                </a:solidFill>
                <a:latin typeface="Tahoma"/>
                <a:cs typeface="Tahoma"/>
              </a:rPr>
              <a:t>FY</a:t>
            </a:r>
            <a:r>
              <a:rPr sz="1800" b="1" spc="-120" dirty="0">
                <a:solidFill>
                  <a:srgbClr val="36393A"/>
                </a:solidFill>
                <a:latin typeface="Tahoma"/>
                <a:cs typeface="Tahoma"/>
              </a:rPr>
              <a:t> </a:t>
            </a:r>
            <a:r>
              <a:rPr sz="1800" b="1" spc="-20" dirty="0">
                <a:solidFill>
                  <a:srgbClr val="36393A"/>
                </a:solidFill>
                <a:latin typeface="Tahoma"/>
                <a:cs typeface="Tahoma"/>
              </a:rPr>
              <a:t>2020</a:t>
            </a:r>
            <a:endParaRPr sz="1800" dirty="0">
              <a:latin typeface="Tahoma"/>
              <a:cs typeface="Tahoma"/>
            </a:endParaRPr>
          </a:p>
        </p:txBody>
      </p:sp>
      <p:sp>
        <p:nvSpPr>
          <p:cNvPr id="4" name="object 12"/>
          <p:cNvSpPr txBox="1"/>
          <p:nvPr/>
        </p:nvSpPr>
        <p:spPr>
          <a:xfrm>
            <a:off x="8440784" y="4930682"/>
            <a:ext cx="952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36393A"/>
                </a:solidFill>
                <a:latin typeface="Tahoma"/>
                <a:cs typeface="Tahoma"/>
              </a:rPr>
              <a:t>FY</a:t>
            </a:r>
            <a:r>
              <a:rPr sz="1800" b="1" spc="-114" dirty="0">
                <a:solidFill>
                  <a:srgbClr val="36393A"/>
                </a:solidFill>
                <a:latin typeface="Tahoma"/>
                <a:cs typeface="Tahoma"/>
              </a:rPr>
              <a:t> </a:t>
            </a:r>
            <a:r>
              <a:rPr sz="1800" b="1" spc="-20" dirty="0">
                <a:solidFill>
                  <a:srgbClr val="36393A"/>
                </a:solidFill>
                <a:latin typeface="Tahoma"/>
                <a:cs typeface="Tahoma"/>
              </a:rPr>
              <a:t>2021</a:t>
            </a:r>
            <a:endParaRPr sz="1800" dirty="0">
              <a:latin typeface="Tahoma"/>
              <a:cs typeface="Tahoma"/>
            </a:endParaRPr>
          </a:p>
        </p:txBody>
      </p:sp>
      <p:pic>
        <p:nvPicPr>
          <p:cNvPr id="6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30911" y="1772816"/>
            <a:ext cx="4680519" cy="4562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2187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50" y="1491996"/>
            <a:ext cx="3449191" cy="2795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90950" y="1412776"/>
            <a:ext cx="4133088" cy="2874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26446" y="1412776"/>
            <a:ext cx="3973416" cy="2874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365919" y="5517232"/>
            <a:ext cx="104818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rgbClr val="7030A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INSIGHTS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: In YEAR 2019 highest Gross 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sales 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amount is 15.2M 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in November 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and 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In YEAR 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2021 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highest 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Gross 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sales amount is 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32.2M in November and In 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YEAR 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2021 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highest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Gross sales amount is 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119.6M 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in 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January of customer  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“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Atliq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 Exclusive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”.</a:t>
            </a:r>
            <a:endParaRPr lang="en-IN" dirty="0">
              <a:solidFill>
                <a:srgbClr val="7030A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9099" y="260648"/>
            <a:ext cx="16754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 Black" pitchFamily="34" charset="0"/>
              </a:rPr>
              <a:t>Request 7:</a:t>
            </a:r>
          </a:p>
        </p:txBody>
      </p:sp>
    </p:spTree>
    <p:extLst>
      <p:ext uri="{BB962C8B-B14F-4D97-AF65-F5344CB8AC3E}">
        <p14:creationId xmlns:p14="http://schemas.microsoft.com/office/powerpoint/2010/main" val="1968520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50590" y="188640"/>
            <a:ext cx="110385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 Black" pitchFamily="34" charset="0"/>
              </a:rPr>
              <a:t>Request 8:</a:t>
            </a:r>
          </a:p>
          <a:p>
            <a:r>
              <a:rPr lang="en-US" sz="2000" dirty="0" smtClean="0">
                <a:latin typeface="Arial Black" pitchFamily="34" charset="0"/>
              </a:rPr>
              <a:t>In which quarter of 2020, got the maximum </a:t>
            </a:r>
            <a:r>
              <a:rPr lang="en-US" sz="2000" dirty="0" err="1" smtClean="0">
                <a:latin typeface="Arial Black" pitchFamily="34" charset="0"/>
              </a:rPr>
              <a:t>total_sold_quantity</a:t>
            </a:r>
            <a:r>
              <a:rPr lang="en-US" sz="2000" dirty="0" smtClean="0">
                <a:latin typeface="Arial Black" pitchFamily="34" charset="0"/>
              </a:rPr>
              <a:t>? The final  output contains these fields sorted by the </a:t>
            </a:r>
            <a:r>
              <a:rPr lang="en-US" sz="2000" dirty="0" err="1" smtClean="0">
                <a:latin typeface="Arial Black" pitchFamily="34" charset="0"/>
              </a:rPr>
              <a:t>total_sold_quantity</a:t>
            </a:r>
            <a:r>
              <a:rPr lang="en-US" sz="2000" dirty="0" smtClean="0">
                <a:latin typeface="Arial Black" pitchFamily="34" charset="0"/>
              </a:rPr>
              <a:t>.</a:t>
            </a:r>
            <a:endParaRPr lang="en-IN" sz="2000" dirty="0">
              <a:latin typeface="Arial Black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1201" y="5733256"/>
            <a:ext cx="908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INSIGHTS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: In YEAR 2020 Quarter 1 had maximum </a:t>
            </a:r>
            <a:r>
              <a:rPr lang="en-US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total_sold_quantity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which is 7.01M.</a:t>
            </a:r>
            <a:endParaRPr lang="en-IN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1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19741" y="1988840"/>
            <a:ext cx="4732049" cy="2808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4646" y="1988840"/>
            <a:ext cx="3086096" cy="1837555"/>
          </a:xfrm>
          <a:prstGeom prst="rect">
            <a:avLst/>
          </a:prstGeom>
        </p:spPr>
      </p:pic>
      <p:cxnSp>
        <p:nvCxnSpPr>
          <p:cNvPr id="13" name="Curved Connector 12"/>
          <p:cNvCxnSpPr/>
          <p:nvPr/>
        </p:nvCxnSpPr>
        <p:spPr>
          <a:xfrm>
            <a:off x="4140742" y="2420888"/>
            <a:ext cx="2478999" cy="689698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894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8582" y="188640"/>
            <a:ext cx="1024641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 Black" pitchFamily="34" charset="0"/>
              </a:rPr>
              <a:t>Request 9:</a:t>
            </a:r>
          </a:p>
          <a:p>
            <a:r>
              <a:rPr lang="en-US" sz="2000" dirty="0" smtClean="0">
                <a:latin typeface="Arial Black" pitchFamily="34" charset="0"/>
              </a:rPr>
              <a:t>Which </a:t>
            </a:r>
            <a:r>
              <a:rPr lang="en-US" sz="2000" dirty="0">
                <a:latin typeface="Arial Black" pitchFamily="34" charset="0"/>
              </a:rPr>
              <a:t>channel helped to bring more gross sales in the fiscal year 2021  and the percentage of contribution?</a:t>
            </a:r>
            <a:endParaRPr lang="en-IN" sz="2000" dirty="0">
              <a:latin typeface="Arial Black" pitchFamily="34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1" t="18865" r="47819" b="37021"/>
          <a:stretch/>
        </p:blipFill>
        <p:spPr bwMode="auto">
          <a:xfrm>
            <a:off x="6527254" y="1960013"/>
            <a:ext cx="5274411" cy="3047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Curved Connector 5"/>
          <p:cNvCxnSpPr/>
          <p:nvPr/>
        </p:nvCxnSpPr>
        <p:spPr>
          <a:xfrm>
            <a:off x="4583038" y="2636912"/>
            <a:ext cx="1872208" cy="473674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21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3408" y="1972268"/>
            <a:ext cx="3544778" cy="1511716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78582" y="6021288"/>
            <a:ext cx="9856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rgbClr val="7030A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INSIGHTS</a:t>
            </a:r>
            <a:r>
              <a:rPr lang="en-US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: Retailer channel helped to bring more gross sales in the fiscal year </a:t>
            </a:r>
            <a:r>
              <a:rPr lang="en-US" dirty="0" smtClean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2021 of 73.22%. </a:t>
            </a:r>
            <a:endParaRPr lang="en-IN" dirty="0">
              <a:solidFill>
                <a:prstClr val="black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962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8582" y="260648"/>
            <a:ext cx="1031842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 Black" pitchFamily="34" charset="0"/>
              </a:rPr>
              <a:t>Request 10:</a:t>
            </a:r>
          </a:p>
          <a:p>
            <a:r>
              <a:rPr lang="en-US" sz="2000" dirty="0" smtClean="0">
                <a:latin typeface="Arial Black" pitchFamily="34" charset="0"/>
              </a:rPr>
              <a:t>Get </a:t>
            </a:r>
            <a:r>
              <a:rPr lang="en-US" sz="2000" dirty="0">
                <a:latin typeface="Arial Black" pitchFamily="34" charset="0"/>
              </a:rPr>
              <a:t>the Top 3 products in each division that have a high  </a:t>
            </a:r>
            <a:r>
              <a:rPr lang="en-US" sz="2000" dirty="0" err="1">
                <a:latin typeface="Arial Black" pitchFamily="34" charset="0"/>
              </a:rPr>
              <a:t>total_sold_quantity</a:t>
            </a:r>
            <a:r>
              <a:rPr lang="en-US" sz="2000" dirty="0">
                <a:latin typeface="Arial Black" pitchFamily="34" charset="0"/>
              </a:rPr>
              <a:t> in the </a:t>
            </a:r>
            <a:r>
              <a:rPr lang="en-US" sz="2000" dirty="0" err="1">
                <a:latin typeface="Arial Black" pitchFamily="34" charset="0"/>
              </a:rPr>
              <a:t>fiscal_year</a:t>
            </a:r>
            <a:r>
              <a:rPr lang="en-US" sz="2000" dirty="0">
                <a:latin typeface="Arial Black" pitchFamily="34" charset="0"/>
              </a:rPr>
              <a:t> 2021? </a:t>
            </a:r>
            <a:endParaRPr lang="en-IN" sz="2000" dirty="0">
              <a:latin typeface="Arial Black" pitchFamily="34" charset="0"/>
            </a:endParaRPr>
          </a:p>
        </p:txBody>
      </p:sp>
      <p:pic>
        <p:nvPicPr>
          <p:cNvPr id="3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4606" y="2060848"/>
            <a:ext cx="3729222" cy="2294869"/>
          </a:xfrm>
          <a:prstGeom prst="rect">
            <a:avLst/>
          </a:prstGeom>
        </p:spPr>
      </p:pic>
      <p:pic>
        <p:nvPicPr>
          <p:cNvPr id="5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39222" y="1652181"/>
            <a:ext cx="5721099" cy="3679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Curved Connector 6"/>
          <p:cNvCxnSpPr/>
          <p:nvPr/>
        </p:nvCxnSpPr>
        <p:spPr>
          <a:xfrm>
            <a:off x="4423828" y="2420888"/>
            <a:ext cx="1815394" cy="689698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57955" y="5805264"/>
            <a:ext cx="60928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dirty="0">
                <a:solidFill>
                  <a:srgbClr val="7030A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INSIGHTS</a:t>
            </a:r>
            <a:r>
              <a:rPr lang="en-US" dirty="0">
                <a:solidFill>
                  <a:prstClr val="black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: Retailer channel helped to bring more gross sales in the fiscal year 2021 of 73.22%. </a:t>
            </a:r>
            <a:endParaRPr lang="en-IN" dirty="0">
              <a:solidFill>
                <a:prstClr val="black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612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0561"/>
            <a:ext cx="12190412" cy="698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39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304739"/>
            <a:ext cx="11856112" cy="65532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99348" y="3501008"/>
            <a:ext cx="3891065" cy="1883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 smtClean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INTRODUCTION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 smtClean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OBJECTIVES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 smtClean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DATA REQUEST AND TOOLS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dirty="0" smtClean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10 AD-HOC REQUEST</a:t>
            </a:r>
            <a:endParaRPr lang="en-IN" sz="2000" dirty="0">
              <a:latin typeface="Times New Roman" pitchFamily="18" charset="0"/>
              <a:ea typeface="Tahoma" pitchFamily="34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71270" y="476672"/>
            <a:ext cx="29523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pc="300" dirty="0" smtClean="0">
                <a:latin typeface="Arial Black" pitchFamily="34" charset="0"/>
              </a:rPr>
              <a:t>AGENDA</a:t>
            </a:r>
            <a:endParaRPr lang="en-IN" sz="4000" spc="3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13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5527" y="548680"/>
            <a:ext cx="51163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pc="300" dirty="0" smtClean="0">
                <a:latin typeface="Arial Black" pitchFamily="34" charset="0"/>
              </a:rPr>
              <a:t>INTRODUCTION</a:t>
            </a:r>
            <a:endParaRPr lang="en-IN" sz="4000" spc="300" dirty="0">
              <a:latin typeface="Arial Black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527" y="1484786"/>
            <a:ext cx="115203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u="sng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About Company</a:t>
            </a:r>
          </a:p>
          <a:p>
            <a:pPr algn="just"/>
            <a:r>
              <a:rPr lang="en-US" spc="70" dirty="0" err="1" smtClean="0">
                <a:solidFill>
                  <a:srgbClr val="36393A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Atliq</a:t>
            </a:r>
            <a:r>
              <a:rPr lang="en-US" spc="-85" dirty="0">
                <a:solidFill>
                  <a:srgbClr val="36393A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smtClean="0">
                <a:solidFill>
                  <a:srgbClr val="36393A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Hardware</a:t>
            </a:r>
            <a:r>
              <a:rPr lang="en-US" spc="-65" dirty="0" smtClean="0">
                <a:solidFill>
                  <a:srgbClr val="36393A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smtClean="0">
                <a:solidFill>
                  <a:srgbClr val="36393A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is</a:t>
            </a:r>
            <a:r>
              <a:rPr lang="en-US" spc="-60" dirty="0" smtClean="0">
                <a:solidFill>
                  <a:srgbClr val="36393A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smtClean="0">
                <a:solidFill>
                  <a:srgbClr val="36393A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</a:t>
            </a:r>
            <a:r>
              <a:rPr lang="en-US" spc="-65" dirty="0" smtClean="0">
                <a:solidFill>
                  <a:srgbClr val="36393A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pc="50" dirty="0" smtClean="0">
                <a:solidFill>
                  <a:srgbClr val="36393A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prominent</a:t>
            </a:r>
            <a:r>
              <a:rPr lang="en-US" spc="-65" dirty="0" smtClean="0">
                <a:solidFill>
                  <a:srgbClr val="36393A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pc="55" dirty="0" smtClean="0">
                <a:solidFill>
                  <a:srgbClr val="36393A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computer</a:t>
            </a:r>
            <a:r>
              <a:rPr lang="en-US" spc="-70" dirty="0" smtClean="0">
                <a:solidFill>
                  <a:srgbClr val="36393A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pc="-10" dirty="0" smtClean="0">
                <a:solidFill>
                  <a:srgbClr val="36393A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hardware </a:t>
            </a:r>
            <a:r>
              <a:rPr lang="en-US" spc="65" dirty="0" smtClean="0">
                <a:solidFill>
                  <a:srgbClr val="36393A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producer</a:t>
            </a:r>
            <a:r>
              <a:rPr lang="en-US" spc="-95" dirty="0" smtClean="0">
                <a:solidFill>
                  <a:srgbClr val="36393A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pc="70" dirty="0" smtClean="0">
                <a:solidFill>
                  <a:srgbClr val="36393A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based</a:t>
            </a:r>
            <a:r>
              <a:rPr lang="en-US" spc="-90" dirty="0" smtClean="0">
                <a:solidFill>
                  <a:srgbClr val="36393A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smtClean="0">
                <a:solidFill>
                  <a:srgbClr val="36393A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in</a:t>
            </a:r>
            <a:r>
              <a:rPr lang="en-US" spc="-95" dirty="0" smtClean="0">
                <a:solidFill>
                  <a:srgbClr val="36393A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pc="-20" dirty="0" smtClean="0">
                <a:solidFill>
                  <a:srgbClr val="36393A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India,</a:t>
            </a:r>
            <a:r>
              <a:rPr lang="en-US" spc="-160" dirty="0" smtClean="0">
                <a:solidFill>
                  <a:srgbClr val="36393A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pc="75" dirty="0" smtClean="0">
                <a:solidFill>
                  <a:srgbClr val="36393A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holding</a:t>
            </a:r>
            <a:r>
              <a:rPr lang="en-US" spc="-90" dirty="0" smtClean="0">
                <a:solidFill>
                  <a:srgbClr val="36393A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smtClean="0">
                <a:solidFill>
                  <a:srgbClr val="36393A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</a:t>
            </a:r>
            <a:r>
              <a:rPr lang="en-US" spc="-90" dirty="0" smtClean="0">
                <a:solidFill>
                  <a:srgbClr val="36393A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pc="65" dirty="0" smtClean="0">
                <a:solidFill>
                  <a:srgbClr val="36393A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leading</a:t>
            </a:r>
            <a:r>
              <a:rPr lang="en-US" spc="-110" dirty="0" smtClean="0">
                <a:solidFill>
                  <a:srgbClr val="36393A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pc="55" dirty="0" smtClean="0">
                <a:solidFill>
                  <a:srgbClr val="36393A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position</a:t>
            </a:r>
            <a:r>
              <a:rPr lang="en-US" spc="-105" dirty="0" smtClean="0">
                <a:solidFill>
                  <a:srgbClr val="36393A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pc="-25" dirty="0" smtClean="0">
                <a:solidFill>
                  <a:srgbClr val="36393A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not </a:t>
            </a:r>
            <a:r>
              <a:rPr lang="en-US" dirty="0" smtClean="0">
                <a:solidFill>
                  <a:srgbClr val="36393A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only</a:t>
            </a:r>
            <a:r>
              <a:rPr lang="en-US" spc="-35" dirty="0" smtClean="0">
                <a:solidFill>
                  <a:srgbClr val="36393A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smtClean="0">
                <a:solidFill>
                  <a:srgbClr val="36393A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in</a:t>
            </a:r>
            <a:r>
              <a:rPr lang="en-US" spc="-10" dirty="0" smtClean="0">
                <a:solidFill>
                  <a:srgbClr val="36393A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smtClean="0">
                <a:solidFill>
                  <a:srgbClr val="36393A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the</a:t>
            </a:r>
            <a:r>
              <a:rPr lang="en-US" spc="-25" dirty="0" smtClean="0">
                <a:solidFill>
                  <a:srgbClr val="36393A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smtClean="0">
                <a:solidFill>
                  <a:srgbClr val="36393A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Indian</a:t>
            </a:r>
            <a:r>
              <a:rPr lang="en-US" spc="-25" dirty="0" smtClean="0">
                <a:solidFill>
                  <a:srgbClr val="36393A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smtClean="0">
                <a:solidFill>
                  <a:srgbClr val="36393A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market</a:t>
            </a:r>
            <a:r>
              <a:rPr lang="en-US" spc="-20" dirty="0" smtClean="0">
                <a:solidFill>
                  <a:srgbClr val="36393A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pc="50" dirty="0" smtClean="0">
                <a:solidFill>
                  <a:srgbClr val="36393A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but</a:t>
            </a:r>
            <a:r>
              <a:rPr lang="en-US" spc="-10" dirty="0" smtClean="0">
                <a:solidFill>
                  <a:srgbClr val="36393A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smtClean="0">
                <a:solidFill>
                  <a:srgbClr val="36393A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also</a:t>
            </a:r>
            <a:r>
              <a:rPr lang="en-US" spc="-25" dirty="0" smtClean="0">
                <a:solidFill>
                  <a:srgbClr val="36393A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smtClean="0">
                <a:solidFill>
                  <a:srgbClr val="36393A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in</a:t>
            </a:r>
            <a:r>
              <a:rPr lang="en-US" spc="-15" dirty="0" smtClean="0">
                <a:solidFill>
                  <a:srgbClr val="36393A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smtClean="0">
                <a:solidFill>
                  <a:srgbClr val="36393A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various</a:t>
            </a:r>
            <a:r>
              <a:rPr lang="en-US" spc="-20" dirty="0" smtClean="0">
                <a:solidFill>
                  <a:srgbClr val="36393A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pc="-10" dirty="0" smtClean="0">
                <a:solidFill>
                  <a:srgbClr val="36393A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other International Market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. The company operates on a fiscal year calendar running from </a:t>
            </a:r>
            <a:r>
              <a:rPr lang="en-US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September to August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, where </a:t>
            </a:r>
            <a:r>
              <a:rPr lang="en-US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FY 2020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corresponds to </a:t>
            </a:r>
            <a:r>
              <a:rPr lang="en-US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September 2019 to August 2020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, and </a:t>
            </a:r>
            <a:r>
              <a:rPr lang="en-US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FY 2021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spans </a:t>
            </a:r>
            <a:r>
              <a:rPr lang="en-US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September 2020 to August 2021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.</a:t>
            </a:r>
            <a:endParaRPr lang="en-IN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en-US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en-IN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63" r="44867" b="31632"/>
          <a:stretch/>
        </p:blipFill>
        <p:spPr bwMode="auto">
          <a:xfrm>
            <a:off x="2686801" y="3032842"/>
            <a:ext cx="6817770" cy="3727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224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068" y="393505"/>
            <a:ext cx="42178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pc="300" dirty="0" smtClean="0">
                <a:latin typeface="Arial Black" pitchFamily="34" charset="0"/>
              </a:rPr>
              <a:t>OBJECTIVES</a:t>
            </a:r>
            <a:endParaRPr lang="en-IN" sz="4000" spc="300" dirty="0">
              <a:latin typeface="Arial Black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2068" y="1916831"/>
            <a:ext cx="7350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Enhance Decision Making</a:t>
            </a:r>
            <a:r>
              <a:rPr lang="en-IN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: Company can take quick Decision based on this analysis so our time and efforts are also 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Save.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2068" y="2912135"/>
            <a:ext cx="7004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Identify Sales Trends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: Company can Identify the sales of different  years or months with different segments or divisions.</a:t>
            </a:r>
            <a:endParaRPr lang="en-IN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2068" y="3784293"/>
            <a:ext cx="7004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GROSS_SALES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: Calculate and check GROSS_SALES of company and take decision on it for improve it.</a:t>
            </a:r>
            <a:endParaRPr lang="en-IN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2068" y="4725144"/>
            <a:ext cx="7350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Examine Applicant Skills</a:t>
            </a:r>
            <a:r>
              <a:rPr lang="en-IN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: Code Basics  give a Resume Project Challenge on this company data so company can check skills or </a:t>
            </a:r>
          </a:p>
          <a:p>
            <a:pPr algn="just"/>
            <a:r>
              <a:rPr lang="en-IN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Proficiency interview Candidate.</a:t>
            </a:r>
            <a:endParaRPr lang="en-IN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2" t="30183" r="12143" b="25568"/>
          <a:stretch/>
        </p:blipFill>
        <p:spPr bwMode="auto">
          <a:xfrm>
            <a:off x="8314901" y="188641"/>
            <a:ext cx="3377937" cy="223224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64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4" t="17873" r="13112" b="14468"/>
          <a:stretch/>
        </p:blipFill>
        <p:spPr bwMode="auto">
          <a:xfrm>
            <a:off x="190549" y="1844942"/>
            <a:ext cx="5725671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7" t="12624" r="14867" b="12624"/>
          <a:stretch/>
        </p:blipFill>
        <p:spPr bwMode="auto">
          <a:xfrm>
            <a:off x="6037539" y="1844942"/>
            <a:ext cx="6141358" cy="4795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34566" y="260648"/>
            <a:ext cx="89042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pc="300" dirty="0" smtClean="0">
                <a:latin typeface="Arial Black" pitchFamily="34" charset="0"/>
                <a:cs typeface="Arial" pitchFamily="34" charset="0"/>
              </a:rPr>
              <a:t>DATA REQUEST AND TOOLS</a:t>
            </a:r>
            <a:endParaRPr lang="en-IN" sz="4000" spc="3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39622" y="477042"/>
            <a:ext cx="12838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Tool Used</a:t>
            </a:r>
            <a:endParaRPr lang="en-IN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131" y="837769"/>
            <a:ext cx="1112259" cy="1112259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68" t="29078" r="12553" b="42837"/>
          <a:stretch/>
        </p:blipFill>
        <p:spPr bwMode="auto">
          <a:xfrm>
            <a:off x="9664448" y="942857"/>
            <a:ext cx="883861" cy="902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100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4566" y="260648"/>
            <a:ext cx="61926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 smtClean="0">
                <a:latin typeface="Arial Black" pitchFamily="34" charset="0"/>
                <a:ea typeface="Tahoma" pitchFamily="34" charset="0"/>
                <a:cs typeface="Times New Roman" pitchFamily="18" charset="0"/>
              </a:rPr>
              <a:t>10 AD-HOC REQUEST</a:t>
            </a:r>
            <a:endParaRPr lang="en-IN" sz="4000" dirty="0">
              <a:latin typeface="Arial Black" pitchFamily="34" charset="0"/>
              <a:ea typeface="Tahoma" pitchFamily="34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0590" y="1340768"/>
            <a:ext cx="112332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 Black" pitchFamily="34" charset="0"/>
              </a:rPr>
              <a:t>Request 1:</a:t>
            </a:r>
            <a:endParaRPr lang="en-US" sz="2000" dirty="0">
              <a:latin typeface="Arial Black" pitchFamily="34" charset="0"/>
            </a:endParaRPr>
          </a:p>
          <a:p>
            <a:r>
              <a:rPr lang="en-US" sz="2000" dirty="0" smtClean="0">
                <a:latin typeface="Arial Black" pitchFamily="34" charset="0"/>
              </a:rPr>
              <a:t>Provide </a:t>
            </a:r>
            <a:r>
              <a:rPr lang="en-US" sz="2000" dirty="0">
                <a:latin typeface="Arial Black" pitchFamily="34" charset="0"/>
              </a:rPr>
              <a:t>the list of markets in which customer  "</a:t>
            </a:r>
            <a:r>
              <a:rPr lang="en-US" sz="2000" dirty="0" err="1">
                <a:latin typeface="Arial Black" pitchFamily="34" charset="0"/>
              </a:rPr>
              <a:t>Atliq</a:t>
            </a:r>
            <a:r>
              <a:rPr lang="en-US" sz="2000" dirty="0">
                <a:latin typeface="Arial Black" pitchFamily="34" charset="0"/>
              </a:rPr>
              <a:t>  Exclusive"  operates its </a:t>
            </a:r>
            <a:r>
              <a:rPr lang="en-US" sz="2000" dirty="0" smtClean="0">
                <a:latin typeface="Arial Black" pitchFamily="34" charset="0"/>
              </a:rPr>
              <a:t>business </a:t>
            </a:r>
            <a:r>
              <a:rPr lang="en-US" sz="2000" dirty="0">
                <a:latin typeface="Arial Black" pitchFamily="34" charset="0"/>
              </a:rPr>
              <a:t>in the  APAC  region.</a:t>
            </a:r>
            <a:endParaRPr lang="en-IN" sz="2000" dirty="0">
              <a:latin typeface="Arial Black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2" t="52766" r="73351" b="25107"/>
          <a:stretch/>
        </p:blipFill>
        <p:spPr bwMode="auto">
          <a:xfrm>
            <a:off x="982638" y="2780928"/>
            <a:ext cx="1944216" cy="2782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41" t="32199" r="22128" b="19897"/>
          <a:stretch/>
        </p:blipFill>
        <p:spPr bwMode="auto">
          <a:xfrm>
            <a:off x="5343800" y="2457056"/>
            <a:ext cx="6711358" cy="3636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Curved Connector 7"/>
          <p:cNvCxnSpPr/>
          <p:nvPr/>
        </p:nvCxnSpPr>
        <p:spPr>
          <a:xfrm>
            <a:off x="2782838" y="3284984"/>
            <a:ext cx="2448272" cy="990276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603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8582" y="404664"/>
            <a:ext cx="99371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>
                <a:latin typeface="Arial Black" pitchFamily="34" charset="0"/>
              </a:rPr>
              <a:t>Request 2:</a:t>
            </a:r>
            <a:endParaRPr lang="en-US" sz="2000" dirty="0">
              <a:latin typeface="Arial Black" pitchFamily="34" charset="0"/>
            </a:endParaRPr>
          </a:p>
          <a:p>
            <a:pPr algn="just"/>
            <a:r>
              <a:rPr lang="en-US" sz="2000" dirty="0" smtClean="0">
                <a:latin typeface="Arial Black" pitchFamily="34" charset="0"/>
              </a:rPr>
              <a:t>What </a:t>
            </a:r>
            <a:r>
              <a:rPr lang="en-US" sz="2000" dirty="0">
                <a:latin typeface="Arial Black" pitchFamily="34" charset="0"/>
              </a:rPr>
              <a:t>is the percentage of unique product increase in 2021 vs. 2020? </a:t>
            </a:r>
            <a:endParaRPr lang="en-US" sz="2000" dirty="0" smtClean="0">
              <a:solidFill>
                <a:srgbClr val="00B0F0"/>
              </a:solidFill>
              <a:latin typeface="Arial Black" pitchFamily="34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78" t="34042" r="44548" b="31348"/>
          <a:stretch/>
        </p:blipFill>
        <p:spPr bwMode="auto">
          <a:xfrm>
            <a:off x="8615486" y="1562274"/>
            <a:ext cx="2304256" cy="4163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Curved Connector 8"/>
          <p:cNvCxnSpPr/>
          <p:nvPr/>
        </p:nvCxnSpPr>
        <p:spPr>
          <a:xfrm>
            <a:off x="5979668" y="2810183"/>
            <a:ext cx="2416946" cy="93015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27348" y="5910544"/>
            <a:ext cx="8781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rgbClr val="7030A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INSIGHTS</a:t>
            </a:r>
            <a:r>
              <a:rPr lang="en-IN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: Compare to 2020 in 2021 unique products are increase 234 percentage.</a:t>
            </a:r>
            <a:endParaRPr lang="en-IN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2" t="53136" r="51968" b="41135"/>
          <a:stretch/>
        </p:blipFill>
        <p:spPr bwMode="auto">
          <a:xfrm>
            <a:off x="365047" y="2564904"/>
            <a:ext cx="5614621" cy="607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0657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2" t="53049" r="67048" b="29220"/>
          <a:stretch/>
        </p:blipFill>
        <p:spPr bwMode="auto">
          <a:xfrm>
            <a:off x="1486694" y="2348880"/>
            <a:ext cx="2538331" cy="1807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Curved Connector 3"/>
          <p:cNvCxnSpPr/>
          <p:nvPr/>
        </p:nvCxnSpPr>
        <p:spPr>
          <a:xfrm>
            <a:off x="4150990" y="2787345"/>
            <a:ext cx="2520280" cy="857679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5" t="30213" r="43510" b="37305"/>
          <a:stretch/>
        </p:blipFill>
        <p:spPr bwMode="auto">
          <a:xfrm>
            <a:off x="6743278" y="1988840"/>
            <a:ext cx="4968551" cy="2797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06574" y="5661248"/>
            <a:ext cx="10341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INSIGHTS: 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In Desktop(32) and Storage(27) and Networking(9) Devices segment had less products.</a:t>
            </a:r>
            <a:endParaRPr lang="en-IN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9439" y="188641"/>
            <a:ext cx="113123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latin typeface="Arial Black" pitchFamily="34" charset="0"/>
                <a:ea typeface="Tahoma" pitchFamily="34" charset="0"/>
                <a:cs typeface="Arial" pitchFamily="34" charset="0"/>
              </a:rPr>
              <a:t>Request 3:</a:t>
            </a:r>
            <a:endParaRPr lang="en-US" sz="2000" b="1" dirty="0">
              <a:latin typeface="Arial Black" pitchFamily="34" charset="0"/>
              <a:ea typeface="Tahoma" pitchFamily="34" charset="0"/>
              <a:cs typeface="Arial" pitchFamily="34" charset="0"/>
            </a:endParaRPr>
          </a:p>
          <a:p>
            <a:r>
              <a:rPr lang="en-US" sz="2000" dirty="0">
                <a:latin typeface="Arial Black" pitchFamily="34" charset="0"/>
                <a:ea typeface="Tahoma" pitchFamily="34" charset="0"/>
                <a:cs typeface="Arial" pitchFamily="34" charset="0"/>
              </a:rPr>
              <a:t> </a:t>
            </a:r>
            <a:r>
              <a:rPr lang="en-US" sz="2000" dirty="0" smtClean="0">
                <a:latin typeface="Arial Black" pitchFamily="34" charset="0"/>
                <a:ea typeface="Tahoma" pitchFamily="34" charset="0"/>
                <a:cs typeface="Arial" pitchFamily="34" charset="0"/>
              </a:rPr>
              <a:t>Provide </a:t>
            </a:r>
            <a:r>
              <a:rPr lang="en-US" sz="2000" dirty="0">
                <a:latin typeface="Arial Black" pitchFamily="34" charset="0"/>
                <a:ea typeface="Tahoma" pitchFamily="34" charset="0"/>
                <a:cs typeface="Arial" pitchFamily="34" charset="0"/>
              </a:rPr>
              <a:t>a report with all the unique product counts for each  segment  and </a:t>
            </a:r>
          </a:p>
          <a:p>
            <a:r>
              <a:rPr lang="en-US" sz="2000" dirty="0">
                <a:latin typeface="Arial Black" pitchFamily="34" charset="0"/>
                <a:ea typeface="Tahoma" pitchFamily="34" charset="0"/>
                <a:cs typeface="Arial" pitchFamily="34" charset="0"/>
              </a:rPr>
              <a:t> sort them in descending order of product </a:t>
            </a:r>
            <a:r>
              <a:rPr lang="en-US" sz="2000" dirty="0" smtClean="0">
                <a:latin typeface="Arial Black" pitchFamily="34" charset="0"/>
                <a:ea typeface="Tahoma" pitchFamily="34" charset="0"/>
                <a:cs typeface="Arial" pitchFamily="34" charset="0"/>
              </a:rPr>
              <a:t>counts.</a:t>
            </a:r>
            <a:endParaRPr lang="en-IN" sz="2000" dirty="0">
              <a:latin typeface="Arial Black" pitchFamily="34" charset="0"/>
              <a:ea typeface="Tahoma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105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8582" y="188640"/>
            <a:ext cx="101531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 Black" pitchFamily="34" charset="0"/>
              </a:rPr>
              <a:t>Request 4:</a:t>
            </a:r>
            <a:endParaRPr lang="en-US" sz="2000" dirty="0">
              <a:latin typeface="Arial Black" pitchFamily="34" charset="0"/>
            </a:endParaRPr>
          </a:p>
          <a:p>
            <a:r>
              <a:rPr lang="en-US" sz="2000" dirty="0" smtClean="0">
                <a:latin typeface="Arial Black" pitchFamily="34" charset="0"/>
              </a:rPr>
              <a:t>Follow-up</a:t>
            </a:r>
            <a:r>
              <a:rPr lang="en-US" sz="2000" dirty="0">
                <a:latin typeface="Arial Black" pitchFamily="34" charset="0"/>
              </a:rPr>
              <a:t>: Which segment had the most increase in unique products in </a:t>
            </a:r>
            <a:r>
              <a:rPr lang="en-US" sz="2000" dirty="0" smtClean="0">
                <a:latin typeface="Arial Black" pitchFamily="34" charset="0"/>
              </a:rPr>
              <a:t>2021 </a:t>
            </a:r>
            <a:r>
              <a:rPr lang="en-US" sz="2000" dirty="0" err="1">
                <a:latin typeface="Arial Black" pitchFamily="34" charset="0"/>
              </a:rPr>
              <a:t>vs</a:t>
            </a:r>
            <a:r>
              <a:rPr lang="en-US" sz="2000" dirty="0">
                <a:latin typeface="Arial Black" pitchFamily="34" charset="0"/>
              </a:rPr>
              <a:t> 2020? </a:t>
            </a:r>
            <a:endParaRPr lang="en-IN" sz="2000" dirty="0">
              <a:latin typeface="Arial Black" pitchFamily="34" charset="0"/>
            </a:endParaRPr>
          </a:p>
        </p:txBody>
      </p:sp>
      <p:pic>
        <p:nvPicPr>
          <p:cNvPr id="18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5293" y="1844824"/>
            <a:ext cx="5579363" cy="27599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2598" y="1988840"/>
            <a:ext cx="3744416" cy="2088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455473" y="5589240"/>
            <a:ext cx="10433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rgbClr val="7030A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INSIGHTS</a:t>
            </a:r>
            <a:r>
              <a:rPr lang="en-IN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: In Storage and Networking and Desktop products Sales is Less increase in 2021 compare to other Products Sales Increment. </a:t>
            </a:r>
            <a:endParaRPr lang="en-IN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21" name="Curved Connector 20"/>
          <p:cNvCxnSpPr/>
          <p:nvPr/>
        </p:nvCxnSpPr>
        <p:spPr>
          <a:xfrm>
            <a:off x="4382666" y="2651539"/>
            <a:ext cx="1640532" cy="573267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78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uture">
      <a:dk1>
        <a:sysClr val="windowText" lastClr="000000"/>
      </a:dk1>
      <a:lt1>
        <a:sysClr val="window" lastClr="FFFFFF"/>
      </a:lt1>
      <a:dk2>
        <a:srgbClr val="37302A"/>
      </a:dk2>
      <a:lt2>
        <a:srgbClr val="D0CCB9"/>
      </a:lt2>
      <a:accent1>
        <a:srgbClr val="9E8E5C"/>
      </a:accent1>
      <a:accent2>
        <a:srgbClr val="A09781"/>
      </a:accent2>
      <a:accent3>
        <a:srgbClr val="85776D"/>
      </a:accent3>
      <a:accent4>
        <a:srgbClr val="AEAFA9"/>
      </a:accent4>
      <a:accent5>
        <a:srgbClr val="8D878B"/>
      </a:accent5>
      <a:accent6>
        <a:srgbClr val="6B6149"/>
      </a:accent6>
      <a:hlink>
        <a:srgbClr val="B6A272"/>
      </a:hlink>
      <a:folHlink>
        <a:srgbClr val="8A784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456</TotalTime>
  <Words>627</Words>
  <Application>Microsoft Office PowerPoint</Application>
  <PresentationFormat>Custom</PresentationFormat>
  <Paragraphs>57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71</cp:revision>
  <dcterms:created xsi:type="dcterms:W3CDTF">2025-03-17T02:50:18Z</dcterms:created>
  <dcterms:modified xsi:type="dcterms:W3CDTF">2025-03-18T15:05:13Z</dcterms:modified>
</cp:coreProperties>
</file>